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3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C2C2"/>
    <a:srgbClr val="FDCBE8"/>
    <a:srgbClr val="FDCBF6"/>
    <a:srgbClr val="FDD3F7"/>
    <a:srgbClr val="FEDEF3"/>
    <a:srgbClr val="F2ACAC"/>
    <a:srgbClr val="197134"/>
    <a:srgbClr val="FF99CC"/>
    <a:srgbClr val="F9A5AB"/>
    <a:srgbClr val="1377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0" autoAdjust="0"/>
    <p:restoredTop sz="99440" autoAdjust="0"/>
  </p:normalViewPr>
  <p:slideViewPr>
    <p:cSldViewPr>
      <p:cViewPr>
        <p:scale>
          <a:sx n="86" d="100"/>
          <a:sy n="86" d="100"/>
        </p:scale>
        <p:origin x="-1260" y="21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03C6D-DF75-4828-9B71-E617815F8D5A}" type="datetimeFigureOut">
              <a:rPr kumimoji="1" lang="ja-JP" altLang="en-US" smtClean="0"/>
              <a:t>2022/10/29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A262D-2397-4CEA-9387-08518AFD1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966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443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090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08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82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808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66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2022/10/29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62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2022/10/29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64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2022/10/29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50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5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51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578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D1852-C8D8-4E82-8830-09C3FCD07DD9}" type="datetimeFigureOut">
              <a:rPr kumimoji="1" lang="ja-JP" altLang="en-US" smtClean="0"/>
              <a:t>2022/10/29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33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461" y="0"/>
            <a:ext cx="4090988" cy="5457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\\HFILESV1\hospshare\03_部署\32_事務室医事課\医事担当\入院・DPC関係\入院のご案内パンフレット作成\起案\R3 入院のしおり\案\10　南西面全景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77" y="913260"/>
            <a:ext cx="5857846" cy="38957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2"/>
          <p:cNvSpPr txBox="1">
            <a:spLocks noChangeArrowheads="1"/>
          </p:cNvSpPr>
          <p:nvPr/>
        </p:nvSpPr>
        <p:spPr bwMode="auto">
          <a:xfrm>
            <a:off x="1771650" y="1279188"/>
            <a:ext cx="3314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600" kern="100" dirty="0">
                <a:ln w="12700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/>
                <a:ea typeface="ＭＳ 明朝"/>
                <a:cs typeface="Times New Roman"/>
              </a:rPr>
              <a:t>－入院時に必ずご持参ください－</a:t>
            </a:r>
            <a:endParaRPr lang="ja-JP" sz="1050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/>
              <a:ea typeface="ＭＳ 明朝"/>
              <a:cs typeface="Times New Roman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1335425" y="1595026"/>
            <a:ext cx="4222751" cy="981710"/>
            <a:chOff x="0" y="0"/>
            <a:chExt cx="4223311" cy="982075"/>
          </a:xfrm>
        </p:grpSpPr>
        <p:sp>
          <p:nvSpPr>
            <p:cNvPr id="8" name="テキスト ボックス 2"/>
            <p:cNvSpPr txBox="1">
              <a:spLocks noChangeArrowheads="1"/>
            </p:cNvSpPr>
            <p:nvPr/>
          </p:nvSpPr>
          <p:spPr bwMode="auto">
            <a:xfrm>
              <a:off x="2814452" y="11875"/>
              <a:ext cx="702310" cy="8420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accent5">
                  <a:lumMod val="75000"/>
                </a:schemeClr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4300" b="1" kern="100">
                  <a:solidFill>
                    <a:srgbClr val="FFFFFF"/>
                  </a:solidFill>
                  <a:effectLst/>
                  <a:latin typeface="Century"/>
                  <a:ea typeface="HG丸ｺﾞｼｯｸM-PRO"/>
                  <a:cs typeface="Times New Roman"/>
                </a:rPr>
                <a:t>お</a:t>
              </a:r>
              <a:endParaRPr lang="ja-JP" sz="1050" kern="100">
                <a:effectLst/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9" name="テキスト ボックス 2"/>
            <p:cNvSpPr txBox="1">
              <a:spLocks noChangeArrowheads="1"/>
            </p:cNvSpPr>
            <p:nvPr/>
          </p:nvSpPr>
          <p:spPr bwMode="auto">
            <a:xfrm>
              <a:off x="1413164" y="11875"/>
              <a:ext cx="763905" cy="805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accent5">
                  <a:lumMod val="75000"/>
                </a:schemeClr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4300" b="1" kern="100">
                  <a:solidFill>
                    <a:srgbClr val="FFFFFF"/>
                  </a:solidFill>
                  <a:effectLst/>
                  <a:latin typeface="Century"/>
                  <a:ea typeface="HG丸ｺﾞｼｯｸM-PRO"/>
                  <a:cs typeface="Times New Roman"/>
                </a:rPr>
                <a:t>の</a:t>
              </a:r>
              <a:endParaRPr lang="ja-JP" sz="1050" kern="100">
                <a:effectLst/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10" name="テキスト ボックス 2"/>
            <p:cNvSpPr txBox="1">
              <a:spLocks noChangeArrowheads="1"/>
            </p:cNvSpPr>
            <p:nvPr/>
          </p:nvSpPr>
          <p:spPr bwMode="auto">
            <a:xfrm>
              <a:off x="3503221" y="11875"/>
              <a:ext cx="720090" cy="770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accent5">
                  <a:lumMod val="75000"/>
                </a:schemeClr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4300" b="1" kern="100" dirty="0">
                  <a:solidFill>
                    <a:srgbClr val="FFFFFF"/>
                  </a:solidFill>
                  <a:effectLst/>
                  <a:latin typeface="Century"/>
                  <a:ea typeface="HG丸ｺﾞｼｯｸM-PRO"/>
                  <a:cs typeface="Times New Roman"/>
                </a:rPr>
                <a:t>り</a:t>
              </a:r>
              <a:endParaRPr lang="ja-JP" sz="105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11" name="テキスト ボックス 2"/>
            <p:cNvSpPr txBox="1">
              <a:spLocks noChangeArrowheads="1"/>
            </p:cNvSpPr>
            <p:nvPr/>
          </p:nvSpPr>
          <p:spPr bwMode="auto">
            <a:xfrm>
              <a:off x="2090057" y="23751"/>
              <a:ext cx="736600" cy="791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accent5">
                  <a:lumMod val="75000"/>
                </a:schemeClr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4300" b="1" kern="100">
                  <a:solidFill>
                    <a:srgbClr val="FFFFFF"/>
                  </a:solidFill>
                  <a:effectLst/>
                  <a:latin typeface="Century"/>
                  <a:ea typeface="HG丸ｺﾞｼｯｸM-PRO"/>
                  <a:cs typeface="Times New Roman"/>
                </a:rPr>
                <a:t>し</a:t>
              </a:r>
              <a:endParaRPr lang="ja-JP" sz="1050" kern="100">
                <a:effectLst/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12" name="テキスト ボックス 2"/>
            <p:cNvSpPr txBox="1">
              <a:spLocks noChangeArrowheads="1"/>
            </p:cNvSpPr>
            <p:nvPr/>
          </p:nvSpPr>
          <p:spPr bwMode="auto">
            <a:xfrm>
              <a:off x="688769" y="0"/>
              <a:ext cx="748665" cy="866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accent5">
                  <a:lumMod val="75000"/>
                </a:schemeClr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4300" b="1" kern="100" dirty="0" smtClean="0">
                  <a:solidFill>
                    <a:srgbClr val="FFFFFF"/>
                  </a:solidFill>
                  <a:effectLst>
                    <a:outerShdw blurRad="50800" dist="50800" dir="5400000" sx="0" sy="0" algn="ctr">
                      <a:schemeClr val="accent5">
                        <a:lumMod val="75000"/>
                      </a:schemeClr>
                    </a:outerShdw>
                  </a:effectLst>
                  <a:latin typeface="Century"/>
                  <a:ea typeface="HG丸ｺﾞｼｯｸM-PRO"/>
                  <a:cs typeface="Times New Roman"/>
                </a:rPr>
                <a:t>院</a:t>
              </a:r>
              <a:endParaRPr lang="ja-JP" sz="105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13" name="テキスト ボックス 2"/>
            <p:cNvSpPr txBox="1">
              <a:spLocks noChangeArrowheads="1"/>
            </p:cNvSpPr>
            <p:nvPr/>
          </p:nvSpPr>
          <p:spPr bwMode="auto">
            <a:xfrm>
              <a:off x="0" y="11875"/>
              <a:ext cx="704160" cy="97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accent5">
                  <a:lumMod val="75000"/>
                </a:schemeClr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4300" b="1" kern="10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latin typeface="Century"/>
                  <a:ea typeface="HG丸ｺﾞｼｯｸM-PRO"/>
                  <a:cs typeface="Times New Roman"/>
                </a:rPr>
                <a:t>入</a:t>
              </a:r>
              <a:endParaRPr lang="ja-JP" sz="105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en-US" sz="4300" b="1" kern="10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latin typeface="Century"/>
                  <a:ea typeface="HG丸ｺﾞｼｯｸM-PRO"/>
                  <a:cs typeface="Times New Roman"/>
                </a:rPr>
                <a:t> </a:t>
              </a:r>
              <a:endParaRPr lang="ja-JP" sz="105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en-US" sz="4300" b="1" kern="10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latin typeface="Century"/>
                  <a:ea typeface="HG丸ｺﾞｼｯｸM-PRO"/>
                  <a:cs typeface="Times New Roman"/>
                </a:rPr>
                <a:t> </a:t>
              </a:r>
              <a:endParaRPr lang="ja-JP" sz="105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algn="just">
                <a:spcAft>
                  <a:spcPts val="0"/>
                </a:spcAft>
              </a:pPr>
              <a:r>
                <a:rPr lang="en-US" sz="1200" kern="1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latin typeface="Century"/>
                  <a:ea typeface="HG丸ｺﾞｼｯｸM-PRO"/>
                  <a:cs typeface="Times New Roman"/>
                </a:rPr>
                <a:t> </a:t>
              </a:r>
              <a:endParaRPr lang="ja-JP" sz="105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</p:grpSp>
      <p:sp>
        <p:nvSpPr>
          <p:cNvPr id="40" name="正方形/長方形 39"/>
          <p:cNvSpPr/>
          <p:nvPr/>
        </p:nvSpPr>
        <p:spPr>
          <a:xfrm>
            <a:off x="1400493" y="8981995"/>
            <a:ext cx="4057015" cy="1731645"/>
          </a:xfrm>
          <a:prstGeom prst="rect">
            <a:avLst/>
          </a:prstGeom>
          <a:gradFill>
            <a:gsLst>
              <a:gs pos="33000">
                <a:sysClr val="window" lastClr="FFFFFF"/>
              </a:gs>
              <a:gs pos="100000">
                <a:schemeClr val="bg1"/>
              </a:gs>
              <a:gs pos="69000">
                <a:srgbClr val="70AD47">
                  <a:lumMod val="20000"/>
                  <a:lumOff val="80000"/>
                </a:srgbClr>
              </a:gs>
            </a:gsLst>
            <a:lin ang="5400000" scaled="1"/>
          </a:gradFill>
          <a:ln w="2857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pic>
        <p:nvPicPr>
          <p:cNvPr id="41" name="図 4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995" y="8841432"/>
            <a:ext cx="2874010" cy="60579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角丸四角形 43"/>
          <p:cNvSpPr/>
          <p:nvPr/>
        </p:nvSpPr>
        <p:spPr>
          <a:xfrm>
            <a:off x="570548" y="5623426"/>
            <a:ext cx="5716905" cy="2989580"/>
          </a:xfrm>
          <a:prstGeom prst="roundRect">
            <a:avLst/>
          </a:prstGeom>
          <a:noFill/>
          <a:ln w="1905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45" name="テキスト ボックス 2"/>
          <p:cNvSpPr txBox="1">
            <a:spLocks noChangeArrowheads="1"/>
          </p:cNvSpPr>
          <p:nvPr/>
        </p:nvSpPr>
        <p:spPr bwMode="auto">
          <a:xfrm>
            <a:off x="575628" y="5817096"/>
            <a:ext cx="5019675" cy="277431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indent="200025" algn="just">
              <a:lnSpc>
                <a:spcPct val="150000"/>
              </a:lnSpc>
              <a:spcAft>
                <a:spcPts val="0"/>
              </a:spcAft>
            </a:pPr>
            <a:r>
              <a:rPr lang="en-US" sz="1100" kern="100" dirty="0" err="1" smtClean="0">
                <a:solidFill>
                  <a:srgbClr val="00206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/>
              </a:rPr>
              <a:t>基本理念</a:t>
            </a:r>
            <a:r>
              <a:rPr lang="en-US" sz="1100" kern="100" dirty="0" err="1">
                <a:solidFill>
                  <a:srgbClr val="00206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/>
              </a:rPr>
              <a:t>／患者さんの権利に関する宣言とお願い</a:t>
            </a:r>
            <a:endParaRPr lang="en-US" sz="1100" kern="100" dirty="0">
              <a:solidFill>
                <a:srgbClr val="002060"/>
              </a:solidFill>
              <a:effectLst/>
              <a:latin typeface="HG丸ｺﾞｼｯｸM-PRO" pitchFamily="50" charset="-128"/>
              <a:ea typeface="HG丸ｺﾞｼｯｸM-PRO" pitchFamily="50" charset="-128"/>
              <a:cs typeface="Times New Roman"/>
            </a:endParaRPr>
          </a:p>
          <a:p>
            <a:pPr indent="200025" algn="just">
              <a:lnSpc>
                <a:spcPct val="150000"/>
              </a:lnSpc>
            </a:pPr>
            <a:r>
              <a:rPr lang="ja-JP" sz="1100" kern="100" spc="-30" dirty="0" smtClean="0">
                <a:solidFill>
                  <a:srgbClr val="002060"/>
                </a:solidFill>
                <a:effectLst/>
                <a:ea typeface="HG丸ｺﾞｼｯｸM-PRO"/>
                <a:cs typeface="Times New Roman"/>
              </a:rPr>
              <a:t>入院</a:t>
            </a:r>
            <a:r>
              <a:rPr lang="ja-JP" sz="1100" kern="100" spc="-30" dirty="0">
                <a:solidFill>
                  <a:srgbClr val="002060"/>
                </a:solidFill>
                <a:effectLst/>
                <a:ea typeface="HG丸ｺﾞｼｯｸM-PRO"/>
                <a:cs typeface="Times New Roman"/>
              </a:rPr>
              <a:t>の手続</a:t>
            </a:r>
            <a:r>
              <a:rPr lang="ja-JP" sz="1100" kern="100" spc="-30" dirty="0" smtClean="0">
                <a:solidFill>
                  <a:srgbClr val="002060"/>
                </a:solidFill>
                <a:effectLst/>
                <a:ea typeface="HG丸ｺﾞｼｯｸM-PRO"/>
                <a:cs typeface="Times New Roman"/>
              </a:rPr>
              <a:t>／</a:t>
            </a:r>
            <a:r>
              <a:rPr lang="ja-JP" altLang="ja-JP" sz="1050" kern="100" spc="-30" dirty="0" smtClean="0">
                <a:solidFill>
                  <a:srgbClr val="002060"/>
                </a:solidFill>
                <a:ea typeface="HG丸ｺﾞｼｯｸM-PRO"/>
                <a:cs typeface="Times New Roman"/>
              </a:rPr>
              <a:t>入院</a:t>
            </a:r>
            <a:r>
              <a:rPr lang="ja-JP" altLang="ja-JP" sz="1050" kern="100" spc="-30" dirty="0">
                <a:solidFill>
                  <a:srgbClr val="002060"/>
                </a:solidFill>
                <a:ea typeface="HG丸ｺﾞｼｯｸM-PRO"/>
                <a:cs typeface="Times New Roman"/>
              </a:rPr>
              <a:t>生活について</a:t>
            </a:r>
            <a:endParaRPr lang="ja-JP" altLang="ja-JP" sz="1000" kern="100" dirty="0">
              <a:ea typeface="ＭＳ 明朝"/>
              <a:cs typeface="Times New Roman"/>
            </a:endParaRPr>
          </a:p>
          <a:p>
            <a:pPr indent="200025"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kern="100" spc="-30" dirty="0">
                <a:solidFill>
                  <a:srgbClr val="002060"/>
                </a:solidFill>
                <a:ea typeface="HG丸ｺﾞｼｯｸM-PRO"/>
                <a:cs typeface="Times New Roman"/>
              </a:rPr>
              <a:t>入院生活に必要な</a:t>
            </a:r>
            <a:r>
              <a:rPr lang="ja-JP" altLang="ja-JP" sz="1100" kern="100" spc="-30" dirty="0" smtClean="0">
                <a:solidFill>
                  <a:srgbClr val="002060"/>
                </a:solidFill>
                <a:ea typeface="HG丸ｺﾞｼｯｸM-PRO"/>
                <a:cs typeface="Times New Roman"/>
              </a:rPr>
              <a:t>もの</a:t>
            </a:r>
            <a:r>
              <a:rPr lang="ja-JP" altLang="en-US" sz="1100" kern="100" spc="-30" dirty="0" smtClean="0">
                <a:solidFill>
                  <a:srgbClr val="002060"/>
                </a:solidFill>
                <a:ea typeface="HG丸ｺﾞｼｯｸM-PRO"/>
                <a:cs typeface="Times New Roman"/>
              </a:rPr>
              <a:t>／</a:t>
            </a:r>
            <a:r>
              <a:rPr lang="ja-JP" altLang="ja-JP" sz="1100" kern="100" spc="-30" dirty="0">
                <a:solidFill>
                  <a:srgbClr val="002060"/>
                </a:solidFill>
                <a:ea typeface="HG丸ｺﾞｼｯｸM-PRO"/>
                <a:cs typeface="Times New Roman"/>
              </a:rPr>
              <a:t>他の医療機関への受診に</a:t>
            </a:r>
            <a:r>
              <a:rPr lang="ja-JP" altLang="ja-JP" sz="1100" kern="100" spc="-30" dirty="0" smtClean="0">
                <a:solidFill>
                  <a:srgbClr val="002060"/>
                </a:solidFill>
                <a:ea typeface="HG丸ｺﾞｼｯｸM-PRO"/>
                <a:cs typeface="Times New Roman"/>
              </a:rPr>
              <a:t>ついて</a:t>
            </a:r>
            <a:endParaRPr lang="en-US" altLang="ja-JP" sz="1100" kern="100" spc="-30" dirty="0" smtClean="0">
              <a:solidFill>
                <a:srgbClr val="002060"/>
              </a:solidFill>
              <a:ea typeface="HG丸ｺﾞｼｯｸM-PRO"/>
              <a:cs typeface="Times New Roman"/>
            </a:endParaRPr>
          </a:p>
          <a:p>
            <a:pPr indent="200025" algn="just">
              <a:lnSpc>
                <a:spcPct val="150000"/>
              </a:lnSpc>
            </a:pPr>
            <a:r>
              <a:rPr lang="ja-JP" altLang="ja-JP" sz="1100" kern="0" dirty="0">
                <a:solidFill>
                  <a:srgbClr val="002060"/>
                </a:solidFill>
                <a:ea typeface="HG丸ｺﾞｼｯｸM-PRO"/>
                <a:cs typeface="Times New Roman"/>
              </a:rPr>
              <a:t>施設・設備の</a:t>
            </a:r>
            <a:r>
              <a:rPr lang="ja-JP" altLang="ja-JP" sz="1100" kern="0" dirty="0" smtClean="0">
                <a:solidFill>
                  <a:srgbClr val="002060"/>
                </a:solidFill>
                <a:ea typeface="HG丸ｺﾞｼｯｸM-PRO"/>
                <a:cs typeface="Times New Roman"/>
              </a:rPr>
              <a:t>ご案内</a:t>
            </a:r>
            <a:endParaRPr lang="en-US" altLang="ja-JP" sz="1100" kern="100" spc="-30" dirty="0" smtClean="0">
              <a:solidFill>
                <a:srgbClr val="002060"/>
              </a:solidFill>
              <a:ea typeface="HG丸ｺﾞｼｯｸM-PRO"/>
              <a:cs typeface="Times New Roman"/>
            </a:endParaRPr>
          </a:p>
          <a:p>
            <a:pPr indent="200025"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kern="100" spc="-30" dirty="0">
                <a:solidFill>
                  <a:srgbClr val="002060"/>
                </a:solidFill>
                <a:ea typeface="HG丸ｺﾞｼｯｸM-PRO"/>
                <a:cs typeface="Times New Roman"/>
              </a:rPr>
              <a:t>特別病室（有料個室）</a:t>
            </a:r>
            <a:r>
              <a:rPr lang="ja-JP" altLang="ja-JP" sz="1100" kern="100" spc="-30" dirty="0" smtClean="0">
                <a:solidFill>
                  <a:srgbClr val="002060"/>
                </a:solidFill>
                <a:ea typeface="HG丸ｺﾞｼｯｸM-PRO"/>
                <a:cs typeface="Times New Roman"/>
              </a:rPr>
              <a:t>／</a:t>
            </a:r>
            <a:r>
              <a:rPr lang="ja-JP" altLang="ja-JP" sz="1100" kern="0" dirty="0">
                <a:solidFill>
                  <a:srgbClr val="002060"/>
                </a:solidFill>
                <a:ea typeface="HG丸ｺﾞｼｯｸM-PRO"/>
                <a:cs typeface="Times New Roman"/>
              </a:rPr>
              <a:t>食事について</a:t>
            </a:r>
            <a:r>
              <a:rPr lang="ja-JP" altLang="ja-JP" sz="1100" kern="0" dirty="0" smtClean="0">
                <a:solidFill>
                  <a:srgbClr val="002060"/>
                </a:solidFill>
                <a:ea typeface="HG丸ｺﾞｼｯｸM-PRO"/>
                <a:cs typeface="Times New Roman"/>
              </a:rPr>
              <a:t>／</a:t>
            </a:r>
            <a:r>
              <a:rPr lang="ja-JP" sz="1100" kern="100" spc="-30" dirty="0" smtClean="0">
                <a:solidFill>
                  <a:srgbClr val="002060"/>
                </a:solidFill>
                <a:effectLst/>
                <a:ea typeface="HG丸ｺﾞｼｯｸM-PRO"/>
                <a:cs typeface="Times New Roman"/>
              </a:rPr>
              <a:t>付添い</a:t>
            </a:r>
            <a:r>
              <a:rPr lang="ja-JP" sz="1100" kern="100" spc="-30" dirty="0">
                <a:solidFill>
                  <a:srgbClr val="002060"/>
                </a:solidFill>
                <a:effectLst/>
                <a:ea typeface="HG丸ｺﾞｼｯｸM-PRO"/>
                <a:cs typeface="Times New Roman"/>
              </a:rPr>
              <a:t>について</a:t>
            </a:r>
            <a:r>
              <a:rPr lang="ja-JP" sz="1100" kern="100" spc="-30" dirty="0" smtClean="0">
                <a:solidFill>
                  <a:srgbClr val="002060"/>
                </a:solidFill>
                <a:effectLst/>
                <a:ea typeface="HG丸ｺﾞｼｯｸM-PRO"/>
                <a:cs typeface="Times New Roman"/>
              </a:rPr>
              <a:t>／</a:t>
            </a:r>
            <a:endParaRPr lang="en-US" altLang="ja-JP" sz="1050" kern="100" dirty="0">
              <a:ea typeface="ＭＳ 明朝"/>
              <a:cs typeface="Times New Roman"/>
            </a:endParaRPr>
          </a:p>
          <a:p>
            <a:pPr indent="200025" algn="just">
              <a:lnSpc>
                <a:spcPct val="150000"/>
              </a:lnSpc>
              <a:spcAft>
                <a:spcPts val="0"/>
              </a:spcAft>
            </a:pPr>
            <a:r>
              <a:rPr lang="ja-JP" sz="1100" kern="0" dirty="0" smtClean="0">
                <a:solidFill>
                  <a:srgbClr val="002060"/>
                </a:solidFill>
                <a:effectLst/>
                <a:ea typeface="HG丸ｺﾞｼｯｸM-PRO"/>
                <a:cs typeface="Times New Roman"/>
              </a:rPr>
              <a:t>面会について／プライバシー</a:t>
            </a:r>
            <a:r>
              <a:rPr lang="ja-JP" sz="1100" kern="0" dirty="0">
                <a:solidFill>
                  <a:srgbClr val="002060"/>
                </a:solidFill>
                <a:effectLst/>
                <a:ea typeface="HG丸ｺﾞｼｯｸM-PRO"/>
                <a:cs typeface="Times New Roman"/>
              </a:rPr>
              <a:t>の保護について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indent="200025" algn="just">
              <a:lnSpc>
                <a:spcPct val="150000"/>
              </a:lnSpc>
            </a:pPr>
            <a:r>
              <a:rPr lang="ja-JP" altLang="ja-JP" sz="1100" kern="100" spc="-30" dirty="0">
                <a:solidFill>
                  <a:srgbClr val="002060"/>
                </a:solidFill>
                <a:ea typeface="HG丸ｺﾞｼｯｸM-PRO"/>
                <a:cs typeface="Times New Roman"/>
              </a:rPr>
              <a:t>入院費の算定方法</a:t>
            </a:r>
            <a:r>
              <a:rPr lang="ja-JP" altLang="ja-JP" sz="1100" kern="100" spc="-30" dirty="0" smtClean="0">
                <a:solidFill>
                  <a:srgbClr val="002060"/>
                </a:solidFill>
                <a:ea typeface="HG丸ｺﾞｼｯｸM-PRO"/>
                <a:cs typeface="Times New Roman"/>
              </a:rPr>
              <a:t>／</a:t>
            </a:r>
            <a:r>
              <a:rPr lang="ja-JP" sz="1100" kern="100" spc="-30" dirty="0" smtClean="0">
                <a:solidFill>
                  <a:srgbClr val="002060"/>
                </a:solidFill>
                <a:effectLst/>
                <a:ea typeface="HG丸ｺﾞｼｯｸM-PRO"/>
                <a:cs typeface="Times New Roman"/>
              </a:rPr>
              <a:t>入院</a:t>
            </a:r>
            <a:r>
              <a:rPr lang="ja-JP" sz="1100" kern="100" spc="-30" dirty="0">
                <a:solidFill>
                  <a:srgbClr val="002060"/>
                </a:solidFill>
                <a:effectLst/>
                <a:ea typeface="HG丸ｺﾞｼｯｸM-PRO"/>
                <a:cs typeface="Times New Roman"/>
              </a:rPr>
              <a:t>診療費が高額になる</a:t>
            </a:r>
            <a:r>
              <a:rPr lang="ja-JP" sz="1100" kern="100" spc="-30" dirty="0" smtClean="0">
                <a:solidFill>
                  <a:srgbClr val="002060"/>
                </a:solidFill>
                <a:effectLst/>
                <a:ea typeface="HG丸ｺﾞｼｯｸM-PRO"/>
                <a:cs typeface="Times New Roman"/>
              </a:rPr>
              <a:t>とき</a:t>
            </a:r>
            <a:r>
              <a:rPr lang="ja-JP" altLang="ja-JP" sz="1050" kern="100" spc="-30" dirty="0" smtClean="0">
                <a:solidFill>
                  <a:srgbClr val="002060"/>
                </a:solidFill>
                <a:ea typeface="HG丸ｺﾞｼｯｸM-PRO"/>
                <a:cs typeface="Times New Roman"/>
              </a:rPr>
              <a:t>／</a:t>
            </a:r>
            <a:r>
              <a:rPr lang="ja-JP" altLang="ja-JP" sz="1100" kern="100" spc="-30" dirty="0">
                <a:solidFill>
                  <a:srgbClr val="002060"/>
                </a:solidFill>
                <a:ea typeface="HG丸ｺﾞｼｯｸM-PRO"/>
                <a:cs typeface="Times New Roman"/>
              </a:rPr>
              <a:t>退院の手続</a:t>
            </a:r>
            <a:endParaRPr lang="ja-JP" altLang="ja-JP" sz="1100" kern="100" dirty="0">
              <a:ea typeface="ＭＳ 明朝"/>
              <a:cs typeface="Times New Roman"/>
            </a:endParaRPr>
          </a:p>
          <a:p>
            <a:pPr indent="200025"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kern="100" spc="-30" dirty="0" smtClean="0">
                <a:solidFill>
                  <a:srgbClr val="002060"/>
                </a:solidFill>
                <a:ea typeface="HG丸ｺﾞｼｯｸM-PRO"/>
                <a:cs typeface="Times New Roman"/>
              </a:rPr>
              <a:t>入院費</a:t>
            </a:r>
            <a:r>
              <a:rPr lang="ja-JP" altLang="ja-JP" sz="1100" kern="100" spc="-30" dirty="0">
                <a:solidFill>
                  <a:srgbClr val="002060"/>
                </a:solidFill>
                <a:ea typeface="HG丸ｺﾞｼｯｸM-PRO"/>
                <a:cs typeface="Times New Roman"/>
              </a:rPr>
              <a:t>のお支払い／</a:t>
            </a:r>
            <a:r>
              <a:rPr lang="ja-JP" sz="1100" kern="100" spc="-30" dirty="0" smtClean="0">
                <a:solidFill>
                  <a:srgbClr val="002060"/>
                </a:solidFill>
                <a:effectLst/>
                <a:ea typeface="HG丸ｺﾞｼｯｸM-PRO"/>
                <a:cs typeface="Times New Roman"/>
              </a:rPr>
              <a:t>お問い合わせ</a:t>
            </a:r>
            <a:r>
              <a:rPr lang="ja-JP" sz="1100" kern="100" spc="-30" dirty="0">
                <a:solidFill>
                  <a:srgbClr val="002060"/>
                </a:solidFill>
                <a:effectLst/>
                <a:ea typeface="HG丸ｺﾞｼｯｸM-PRO"/>
                <a:cs typeface="Times New Roman"/>
              </a:rPr>
              <a:t>窓口／相談</a:t>
            </a:r>
            <a:r>
              <a:rPr lang="ja-JP" sz="1100" kern="100" spc="-30" dirty="0" smtClean="0">
                <a:solidFill>
                  <a:srgbClr val="002060"/>
                </a:solidFill>
                <a:effectLst/>
                <a:ea typeface="HG丸ｺﾞｼｯｸM-PRO"/>
                <a:cs typeface="Times New Roman"/>
              </a:rPr>
              <a:t>窓口</a:t>
            </a:r>
            <a:endParaRPr lang="en-US" altLang="ja-JP" sz="1100" kern="100" spc="-30" dirty="0" smtClean="0">
              <a:solidFill>
                <a:srgbClr val="002060"/>
              </a:solidFill>
              <a:effectLst/>
              <a:ea typeface="HG丸ｺﾞｼｯｸM-PRO"/>
              <a:cs typeface="Times New Roman"/>
            </a:endParaRPr>
          </a:p>
          <a:p>
            <a:pPr indent="200025" algn="just">
              <a:lnSpc>
                <a:spcPct val="150000"/>
              </a:lnSpc>
              <a:spcAft>
                <a:spcPts val="0"/>
              </a:spcAft>
            </a:pPr>
            <a:r>
              <a:rPr lang="ja-JP" sz="1100" kern="100" spc="-30" dirty="0" smtClean="0">
                <a:solidFill>
                  <a:srgbClr val="002060"/>
                </a:solidFill>
                <a:effectLst/>
                <a:ea typeface="HG丸ｺﾞｼｯｸM-PRO"/>
                <a:cs typeface="Times New Roman"/>
              </a:rPr>
              <a:t>その他</a:t>
            </a:r>
            <a:r>
              <a:rPr lang="ja-JP" sz="1100" kern="100" spc="-30" dirty="0">
                <a:solidFill>
                  <a:srgbClr val="002060"/>
                </a:solidFill>
                <a:effectLst/>
                <a:ea typeface="HG丸ｺﾞｼｯｸM-PRO"/>
                <a:cs typeface="Times New Roman"/>
              </a:rPr>
              <a:t>／駐車場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indent="200025" algn="just">
              <a:lnSpc>
                <a:spcPct val="150000"/>
              </a:lnSpc>
              <a:spcAft>
                <a:spcPts val="0"/>
              </a:spcAft>
            </a:pPr>
            <a:r>
              <a:rPr lang="ja-JP" sz="1100" kern="100" spc="-30" dirty="0" smtClean="0">
                <a:solidFill>
                  <a:srgbClr val="002060"/>
                </a:solidFill>
                <a:effectLst/>
                <a:ea typeface="HG丸ｺﾞｼｯｸM-PRO"/>
                <a:cs typeface="Times New Roman"/>
              </a:rPr>
              <a:t>病</a:t>
            </a:r>
            <a:r>
              <a:rPr lang="ja-JP" sz="1100" kern="100" spc="-30" dirty="0">
                <a:solidFill>
                  <a:srgbClr val="002060"/>
                </a:solidFill>
                <a:effectLst/>
                <a:ea typeface="HG丸ｺﾞｼｯｸM-PRO"/>
                <a:cs typeface="Times New Roman"/>
              </a:rPr>
              <a:t>院内のご案内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indent="125730" algn="just">
              <a:lnSpc>
                <a:spcPct val="150000"/>
              </a:lnSpc>
              <a:spcAft>
                <a:spcPts val="0"/>
              </a:spcAft>
            </a:pPr>
            <a:r>
              <a:rPr lang="en-US" sz="900" kern="100" spc="-120" dirty="0">
                <a:solidFill>
                  <a:srgbClr val="002060"/>
                </a:solidFill>
                <a:effectLst/>
                <a:latin typeface="HG丸ｺﾞｼｯｸM-PRO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46" name="テキスト ボックス 4"/>
          <p:cNvSpPr txBox="1"/>
          <p:nvPr/>
        </p:nvSpPr>
        <p:spPr>
          <a:xfrm>
            <a:off x="5468938" y="5821541"/>
            <a:ext cx="647700" cy="2708275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100" kern="100" dirty="0">
                <a:solidFill>
                  <a:srgbClr val="002060"/>
                </a:solidFill>
                <a:effectLst/>
                <a:latin typeface="HG丸ｺﾞｼｯｸM-PRO"/>
                <a:ea typeface="ＭＳ 明朝"/>
                <a:cs typeface="Times New Roman"/>
              </a:rPr>
              <a:t>P.1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100" kern="100" spc="-30" dirty="0" smtClean="0">
                <a:solidFill>
                  <a:srgbClr val="002060"/>
                </a:solidFill>
                <a:effectLst/>
                <a:latin typeface="HG丸ｺﾞｼｯｸM-PRO"/>
                <a:ea typeface="ＭＳ 明朝"/>
                <a:cs typeface="Times New Roman"/>
              </a:rPr>
              <a:t>P.2.3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100" kern="100" spc="-30" dirty="0">
                <a:solidFill>
                  <a:srgbClr val="002060"/>
                </a:solidFill>
                <a:effectLst/>
                <a:latin typeface="HG丸ｺﾞｼｯｸM-PRO"/>
                <a:ea typeface="ＭＳ 明朝"/>
                <a:cs typeface="Times New Roman"/>
              </a:rPr>
              <a:t>P.3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lnSpc>
                <a:spcPct val="150000"/>
              </a:lnSpc>
            </a:pPr>
            <a:r>
              <a:rPr lang="en-US" altLang="ja-JP" sz="1100" kern="100" spc="-30" dirty="0" smtClean="0">
                <a:solidFill>
                  <a:srgbClr val="002060"/>
                </a:solidFill>
                <a:latin typeface="HG丸ｺﾞｼｯｸM-PRO"/>
                <a:ea typeface="ＭＳ 明朝"/>
                <a:cs typeface="Times New Roman"/>
              </a:rPr>
              <a:t>P.4</a:t>
            </a:r>
            <a:endParaRPr lang="ja-JP" altLang="ja-JP" sz="1050" kern="100" dirty="0" smtClean="0">
              <a:ea typeface="ＭＳ 明朝"/>
              <a:cs typeface="Times New Roman"/>
            </a:endParaRPr>
          </a:p>
          <a:p>
            <a:pPr algn="just">
              <a:lnSpc>
                <a:spcPct val="150000"/>
              </a:lnSpc>
            </a:pPr>
            <a:r>
              <a:rPr lang="en-US" altLang="ja-JP" sz="1100" kern="100" spc="-30" dirty="0">
                <a:solidFill>
                  <a:srgbClr val="002060"/>
                </a:solidFill>
                <a:latin typeface="HG丸ｺﾞｼｯｸM-PRO"/>
                <a:ea typeface="ＭＳ 明朝"/>
                <a:cs typeface="Times New Roman"/>
              </a:rPr>
              <a:t>P.5</a:t>
            </a:r>
            <a:endParaRPr lang="ja-JP" altLang="ja-JP" sz="1050" kern="100" dirty="0">
              <a:ea typeface="ＭＳ 明朝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100" kern="100" spc="-30" dirty="0" smtClean="0">
                <a:solidFill>
                  <a:srgbClr val="002060"/>
                </a:solidFill>
                <a:effectLst/>
                <a:latin typeface="HG丸ｺﾞｼｯｸM-PRO"/>
                <a:ea typeface="ＭＳ 明朝"/>
                <a:cs typeface="Times New Roman"/>
              </a:rPr>
              <a:t>P.6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100" kern="100" spc="-30" dirty="0">
                <a:solidFill>
                  <a:srgbClr val="002060"/>
                </a:solidFill>
                <a:effectLst/>
                <a:latin typeface="HG丸ｺﾞｼｯｸM-PRO"/>
                <a:ea typeface="ＭＳ 明朝"/>
                <a:cs typeface="Times New Roman"/>
              </a:rPr>
              <a:t>P.7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100" kern="100" spc="-30" dirty="0">
                <a:solidFill>
                  <a:srgbClr val="002060"/>
                </a:solidFill>
                <a:effectLst/>
                <a:latin typeface="HG丸ｺﾞｼｯｸM-PRO"/>
                <a:ea typeface="ＭＳ 明朝"/>
                <a:cs typeface="Times New Roman"/>
              </a:rPr>
              <a:t>P.8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100" kern="0" spc="-30" dirty="0">
                <a:solidFill>
                  <a:srgbClr val="002060"/>
                </a:solidFill>
                <a:effectLst/>
                <a:latin typeface="HG丸ｺﾞｼｯｸM-PRO"/>
                <a:ea typeface="ＭＳ 明朝"/>
                <a:cs typeface="Times New Roman"/>
              </a:rPr>
              <a:t>P.9.10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47" name="テキスト ボックス 2"/>
          <p:cNvSpPr txBox="1">
            <a:spLocks noChangeArrowheads="1"/>
          </p:cNvSpPr>
          <p:nvPr/>
        </p:nvSpPr>
        <p:spPr bwMode="auto">
          <a:xfrm>
            <a:off x="3197543" y="5457056"/>
            <a:ext cx="518160" cy="27495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kern="100" dirty="0">
                <a:solidFill>
                  <a:srgbClr val="002060"/>
                </a:solidFill>
                <a:effectLst/>
                <a:ea typeface="HG丸ｺﾞｼｯｸM-PRO"/>
                <a:cs typeface="Times New Roman"/>
              </a:rPr>
              <a:t>目次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4941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2049</TotalTime>
  <Words>112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広島市立病院機構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広島市立病院機構</dc:creator>
  <cp:lastModifiedBy>広島市立病院機構</cp:lastModifiedBy>
  <cp:revision>28</cp:revision>
  <cp:lastPrinted>2020-08-04T05:54:44Z</cp:lastPrinted>
  <dcterms:created xsi:type="dcterms:W3CDTF">2020-07-07T00:06:45Z</dcterms:created>
  <dcterms:modified xsi:type="dcterms:W3CDTF">2022-10-29T03:04:09Z</dcterms:modified>
</cp:coreProperties>
</file>