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8" r:id="rId3"/>
    <p:sldId id="281" r:id="rId4"/>
    <p:sldId id="274" r:id="rId5"/>
    <p:sldId id="289" r:id="rId6"/>
    <p:sldId id="285" r:id="rId7"/>
    <p:sldId id="290" r:id="rId8"/>
    <p:sldId id="282" r:id="rId9"/>
  </p:sldIdLst>
  <p:sldSz cx="6858000" cy="9906000" type="A4"/>
  <p:notesSz cx="674211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6C2C2"/>
    <a:srgbClr val="FDCBE8"/>
    <a:srgbClr val="FDCBF6"/>
    <a:srgbClr val="FDD3F7"/>
    <a:srgbClr val="FEDEF3"/>
    <a:srgbClr val="F2ACAC"/>
    <a:srgbClr val="197134"/>
    <a:srgbClr val="FF99CC"/>
    <a:srgbClr val="F9A5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0" autoAdjust="0"/>
    <p:restoredTop sz="99440" autoAdjust="0"/>
  </p:normalViewPr>
  <p:slideViewPr>
    <p:cSldViewPr>
      <p:cViewPr>
        <p:scale>
          <a:sx n="100" d="100"/>
          <a:sy n="100" d="100"/>
        </p:scale>
        <p:origin x="-966" y="426"/>
      </p:cViewPr>
      <p:guideLst>
        <p:guide orient="horz" pos="3120"/>
        <p:guide pos="2160"/>
      </p:guideLst>
    </p:cSldViewPr>
  </p:slideViewPr>
  <p:notesTextViewPr>
    <p:cViewPr>
      <p:scale>
        <a:sx n="1" d="1"/>
        <a:sy n="1" d="1"/>
      </p:scale>
      <p:origin x="0" y="0"/>
    </p:cViewPr>
  </p:notesText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582" cy="49363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8971" y="0"/>
            <a:ext cx="2921582" cy="493633"/>
          </a:xfrm>
          <a:prstGeom prst="rect">
            <a:avLst/>
          </a:prstGeom>
        </p:spPr>
        <p:txBody>
          <a:bodyPr vert="horz" lIns="91440" tIns="45720" rIns="91440" bIns="45720" rtlCol="0"/>
          <a:lstStyle>
            <a:lvl1pPr algn="r">
              <a:defRPr sz="1200"/>
            </a:lvl1pPr>
          </a:lstStyle>
          <a:p>
            <a:fld id="{1E503C6D-DF75-4828-9B71-E617815F8D5A}" type="datetimeFigureOut">
              <a:rPr kumimoji="1" lang="ja-JP" altLang="en-US" smtClean="0"/>
              <a:t>2022/11/22</a:t>
            </a:fld>
            <a:endParaRPr kumimoji="1" lang="ja-JP" altLang="en-US"/>
          </a:p>
        </p:txBody>
      </p:sp>
      <p:sp>
        <p:nvSpPr>
          <p:cNvPr id="4" name="スライド イメージ プレースホルダー 3"/>
          <p:cNvSpPr>
            <a:spLocks noGrp="1" noRot="1" noChangeAspect="1"/>
          </p:cNvSpPr>
          <p:nvPr>
            <p:ph type="sldImg" idx="2"/>
          </p:nvPr>
        </p:nvSpPr>
        <p:spPr>
          <a:xfrm>
            <a:off x="2089150" y="739775"/>
            <a:ext cx="2563813" cy="37036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212" y="4689515"/>
            <a:ext cx="5393690" cy="444269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7316"/>
            <a:ext cx="2921582" cy="49363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8971" y="9377316"/>
            <a:ext cx="2921582" cy="493633"/>
          </a:xfrm>
          <a:prstGeom prst="rect">
            <a:avLst/>
          </a:prstGeom>
        </p:spPr>
        <p:txBody>
          <a:bodyPr vert="horz" lIns="91440" tIns="45720" rIns="91440" bIns="45720" rtlCol="0" anchor="b"/>
          <a:lstStyle>
            <a:lvl1pPr algn="r">
              <a:defRPr sz="1200"/>
            </a:lvl1pPr>
          </a:lstStyle>
          <a:p>
            <a:fld id="{B75A262D-2397-4CEA-9387-08518AFD19E2}" type="slidenum">
              <a:rPr kumimoji="1" lang="ja-JP" altLang="en-US" smtClean="0"/>
              <a:t>‹#›</a:t>
            </a:fld>
            <a:endParaRPr kumimoji="1" lang="ja-JP" altLang="en-US"/>
          </a:p>
        </p:txBody>
      </p:sp>
    </p:spTree>
    <p:extLst>
      <p:ext uri="{BB962C8B-B14F-4D97-AF65-F5344CB8AC3E}">
        <p14:creationId xmlns:p14="http://schemas.microsoft.com/office/powerpoint/2010/main" val="23199668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443119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270509043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2"/>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2"/>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395908194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279082672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23518086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3"/>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116766114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2"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2"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7666230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5796430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3308505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9"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5"/>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247765138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C6D1852-C8D8-4E82-8830-09C3FCD07DD9}" type="datetimeFigureOut">
              <a:rPr kumimoji="1" lang="ja-JP" altLang="en-US" smtClean="0"/>
              <a:t>2022/11/22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368F44-BD9C-43E5-BEFA-3FA87EDA3860}" type="slidenum">
              <a:rPr kumimoji="1" lang="ja-JP" altLang="en-US" smtClean="0"/>
              <a:t>‹#›</a:t>
            </a:fld>
            <a:endParaRPr kumimoji="1" lang="ja-JP" altLang="en-US"/>
          </a:p>
        </p:txBody>
      </p:sp>
    </p:spTree>
    <p:extLst>
      <p:ext uri="{BB962C8B-B14F-4D97-AF65-F5344CB8AC3E}">
        <p14:creationId xmlns:p14="http://schemas.microsoft.com/office/powerpoint/2010/main" val="2165578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3C6D1852-C8D8-4E82-8830-09C3FCD07DD9}" type="datetimeFigureOut">
              <a:rPr kumimoji="1" lang="ja-JP" altLang="en-US" smtClean="0"/>
              <a:t>2022/11/22</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5368F44-BD9C-43E5-BEFA-3FA87EDA3860}" type="slidenum">
              <a:rPr kumimoji="1" lang="ja-JP" altLang="en-US" smtClean="0"/>
              <a:t>‹#›</a:t>
            </a:fld>
            <a:endParaRPr kumimoji="1" lang="ja-JP" altLang="en-US"/>
          </a:p>
        </p:txBody>
      </p:sp>
      <p:cxnSp>
        <p:nvCxnSpPr>
          <p:cNvPr id="8" name="直線コネクタ 7"/>
          <p:cNvCxnSpPr/>
          <p:nvPr userDrawn="1"/>
        </p:nvCxnSpPr>
        <p:spPr>
          <a:xfrm>
            <a:off x="-531495" y="272415"/>
            <a:ext cx="8121585" cy="0"/>
          </a:xfrm>
          <a:prstGeom prst="line">
            <a:avLst/>
          </a:prstGeom>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userDrawn="1"/>
        </p:nvCxnSpPr>
        <p:spPr>
          <a:xfrm>
            <a:off x="-891540" y="9633585"/>
            <a:ext cx="8481630" cy="0"/>
          </a:xfrm>
          <a:prstGeom prst="line">
            <a:avLst/>
          </a:prstGeom>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188595" y="-447600"/>
            <a:ext cx="0" cy="10657184"/>
          </a:xfrm>
          <a:prstGeom prst="line">
            <a:avLst/>
          </a:prstGeom>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6669405" y="-295200"/>
            <a:ext cx="0" cy="10657184"/>
          </a:xfrm>
          <a:prstGeom prst="line">
            <a:avLst/>
          </a:prstGeom>
          <a:ln w="1905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3339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782" y="740532"/>
            <a:ext cx="6129681" cy="1477328"/>
          </a:xfrm>
          <a:prstGeom prst="rect">
            <a:avLst/>
          </a:prstGeom>
          <a:noFill/>
        </p:spPr>
        <p:txBody>
          <a:bodyPr wrap="square" rtlCol="0">
            <a:spAutoFit/>
          </a:bodyPr>
          <a:lstStyle/>
          <a:p>
            <a:pPr>
              <a:lnSpc>
                <a:spcPct val="125000"/>
              </a:lnSpc>
            </a:pPr>
            <a:r>
              <a:rPr lang="ja-JP" altLang="ja-JP" sz="1200" dirty="0">
                <a:latin typeface="HG丸ｺﾞｼｯｸM-PRO" pitchFamily="50" charset="-128"/>
                <a:ea typeface="HG丸ｺﾞｼｯｸM-PRO" pitchFamily="50" charset="-128"/>
              </a:rPr>
              <a:t>広島市民病院では、以下に掲げております『基本理念』、ならびに『患者さんの権利に関する宣言とお願い』にのっとり、患者さんの立場、権利を尊重した最善の医療を提供し、一日も早いご快復に向けて努力してまいります。</a:t>
            </a:r>
          </a:p>
          <a:p>
            <a:pPr>
              <a:lnSpc>
                <a:spcPct val="125000"/>
              </a:lnSpc>
            </a:pPr>
            <a:r>
              <a:rPr lang="ja-JP" altLang="ja-JP" sz="1200" dirty="0">
                <a:latin typeface="HG丸ｺﾞｼｯｸM-PRO" pitchFamily="50" charset="-128"/>
                <a:ea typeface="HG丸ｺﾞｼｯｸM-PRO" pitchFamily="50" charset="-128"/>
              </a:rPr>
              <a:t>　患者さんにおかれましても、積極的に医療に参加・協力していただきますとともに、入院生活について不安な点、お気付きの点がございましたら、遠慮なく職員にお申し出ください。</a:t>
            </a:r>
          </a:p>
        </p:txBody>
      </p:sp>
      <p:grpSp>
        <p:nvGrpSpPr>
          <p:cNvPr id="9" name="グループ化 8"/>
          <p:cNvGrpSpPr/>
          <p:nvPr/>
        </p:nvGrpSpPr>
        <p:grpSpPr>
          <a:xfrm>
            <a:off x="2816932" y="2496988"/>
            <a:ext cx="1224136" cy="390043"/>
            <a:chOff x="1988840" y="3056524"/>
            <a:chExt cx="1224136" cy="360040"/>
          </a:xfrm>
          <a:solidFill>
            <a:schemeClr val="bg2">
              <a:lumMod val="50000"/>
            </a:schemeClr>
          </a:solidFill>
        </p:grpSpPr>
        <p:sp>
          <p:nvSpPr>
            <p:cNvPr id="8" name="角丸四角形 7"/>
            <p:cNvSpPr/>
            <p:nvPr/>
          </p:nvSpPr>
          <p:spPr>
            <a:xfrm>
              <a:off x="1988840" y="3056524"/>
              <a:ext cx="1224136" cy="36004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197134"/>
                </a:highlight>
              </a:endParaRPr>
            </a:p>
          </p:txBody>
        </p:sp>
        <p:sp>
          <p:nvSpPr>
            <p:cNvPr id="7" name="正方形/長方形 6"/>
            <p:cNvSpPr/>
            <p:nvPr/>
          </p:nvSpPr>
          <p:spPr>
            <a:xfrm>
              <a:off x="2098207" y="3067267"/>
              <a:ext cx="1005403" cy="312512"/>
            </a:xfrm>
            <a:prstGeom prst="rect">
              <a:avLst/>
            </a:prstGeom>
            <a:grpFill/>
          </p:spPr>
          <p:txBody>
            <a:bodyPr wrap="none">
              <a:spAutoFit/>
            </a:bodyPr>
            <a:lstStyle/>
            <a:p>
              <a:r>
                <a:rPr lang="ja-JP" altLang="ja-JP" sz="1600" dirty="0">
                  <a:solidFill>
                    <a:schemeClr val="bg1"/>
                  </a:solidFill>
                  <a:latin typeface="HGS創英角ｺﾞｼｯｸUB" pitchFamily="50" charset="-128"/>
                  <a:ea typeface="HGS創英角ｺﾞｼｯｸUB" pitchFamily="50" charset="-128"/>
                </a:rPr>
                <a:t>基本理念</a:t>
              </a:r>
            </a:p>
          </p:txBody>
        </p:sp>
      </p:grpSp>
      <p:sp>
        <p:nvSpPr>
          <p:cNvPr id="12" name="正方形/長方形 11"/>
          <p:cNvSpPr/>
          <p:nvPr/>
        </p:nvSpPr>
        <p:spPr>
          <a:xfrm>
            <a:off x="323656" y="3091962"/>
            <a:ext cx="6149933" cy="2008242"/>
          </a:xfrm>
          <a:prstGeom prst="rect">
            <a:avLst/>
          </a:prstGeom>
        </p:spPr>
        <p:txBody>
          <a:bodyPr wrap="square">
            <a:spAutoFit/>
          </a:bodyPr>
          <a:lstStyle/>
          <a:p>
            <a:pPr algn="ctr"/>
            <a:r>
              <a:rPr lang="ja-JP" altLang="ja-JP" sz="1300" dirty="0">
                <a:solidFill>
                  <a:schemeClr val="accent5">
                    <a:lumMod val="75000"/>
                  </a:schemeClr>
                </a:solidFill>
                <a:latin typeface="HG丸ｺﾞｼｯｸM-PRO" pitchFamily="50" charset="-128"/>
                <a:ea typeface="HG丸ｺﾞｼｯｸM-PRO" pitchFamily="50" charset="-128"/>
              </a:rPr>
              <a:t>患者さんと協働して、心のこもった、安全で質の高い医療を行います。</a:t>
            </a:r>
          </a:p>
          <a:p>
            <a:r>
              <a:rPr lang="en-US" altLang="ja-JP" sz="1300" dirty="0">
                <a:solidFill>
                  <a:schemeClr val="accent5">
                    <a:lumMod val="75000"/>
                  </a:schemeClr>
                </a:solidFill>
                <a:latin typeface="HG丸ｺﾞｼｯｸM-PRO" pitchFamily="50" charset="-128"/>
                <a:ea typeface="HG丸ｺﾞｼｯｸM-PRO" pitchFamily="50" charset="-128"/>
              </a:rPr>
              <a:t> </a:t>
            </a:r>
            <a:endParaRPr lang="ja-JP" altLang="ja-JP" sz="1300" dirty="0">
              <a:solidFill>
                <a:schemeClr val="accent5">
                  <a:lumMod val="75000"/>
                </a:schemeClr>
              </a:solidFill>
              <a:latin typeface="HG丸ｺﾞｼｯｸM-PRO" pitchFamily="50" charset="-128"/>
              <a:ea typeface="HG丸ｺﾞｼｯｸM-PRO" pitchFamily="50" charset="-128"/>
            </a:endParaRPr>
          </a:p>
          <a:p>
            <a:r>
              <a:rPr lang="en-US" altLang="ja-JP" sz="1300" dirty="0">
                <a:solidFill>
                  <a:schemeClr val="accent5">
                    <a:lumMod val="75000"/>
                  </a:schemeClr>
                </a:solidFill>
                <a:latin typeface="HG丸ｺﾞｼｯｸM-PRO" pitchFamily="50" charset="-128"/>
                <a:ea typeface="HG丸ｺﾞｼｯｸM-PRO" pitchFamily="50" charset="-128"/>
              </a:rPr>
              <a:t> </a:t>
            </a:r>
            <a:endParaRPr lang="ja-JP" altLang="ja-JP" sz="1300" dirty="0">
              <a:solidFill>
                <a:schemeClr val="accent5">
                  <a:lumMod val="75000"/>
                </a:schemeClr>
              </a:solidFill>
              <a:latin typeface="HG丸ｺﾞｼｯｸM-PRO" pitchFamily="50" charset="-128"/>
              <a:ea typeface="HG丸ｺﾞｼｯｸM-PRO" pitchFamily="50" charset="-128"/>
            </a:endParaRPr>
          </a:p>
          <a:p>
            <a:pPr algn="ctr"/>
            <a:r>
              <a:rPr lang="ja-JP" altLang="ja-JP" sz="1400" b="1" dirty="0">
                <a:solidFill>
                  <a:schemeClr val="accent5">
                    <a:lumMod val="75000"/>
                  </a:schemeClr>
                </a:solidFill>
                <a:latin typeface="HGS創英角ｺﾞｼｯｸUB" pitchFamily="50" charset="-128"/>
                <a:ea typeface="HGS創英角ｺﾞｼｯｸUB" pitchFamily="50" charset="-128"/>
              </a:rPr>
              <a:t>基本理念実現のための３つの柱</a:t>
            </a:r>
          </a:p>
          <a:p>
            <a:r>
              <a:rPr lang="en-US" altLang="ja-JP" sz="1300" dirty="0">
                <a:solidFill>
                  <a:schemeClr val="accent5">
                    <a:lumMod val="75000"/>
                  </a:schemeClr>
                </a:solidFill>
                <a:latin typeface="HG丸ｺﾞｼｯｸM-PRO" pitchFamily="50" charset="-128"/>
                <a:ea typeface="HG丸ｺﾞｼｯｸM-PRO" pitchFamily="50" charset="-128"/>
              </a:rPr>
              <a:t> </a:t>
            </a:r>
            <a:endParaRPr lang="ja-JP" altLang="ja-JP" sz="1300" dirty="0">
              <a:solidFill>
                <a:schemeClr val="accent5">
                  <a:lumMod val="75000"/>
                </a:schemeClr>
              </a:solidFill>
              <a:latin typeface="HG丸ｺﾞｼｯｸM-PRO" pitchFamily="50" charset="-128"/>
              <a:ea typeface="HG丸ｺﾞｼｯｸM-PRO" pitchFamily="50" charset="-128"/>
            </a:endParaRPr>
          </a:p>
          <a:p>
            <a:pPr>
              <a:lnSpc>
                <a:spcPct val="150000"/>
              </a:lnSpc>
            </a:pPr>
            <a:r>
              <a:rPr lang="ja-JP" altLang="ja-JP" sz="1300" dirty="0">
                <a:solidFill>
                  <a:schemeClr val="accent5">
                    <a:lumMod val="75000"/>
                  </a:schemeClr>
                </a:solidFill>
                <a:latin typeface="HG丸ｺﾞｼｯｸM-PRO" pitchFamily="50" charset="-128"/>
                <a:ea typeface="HG丸ｺﾞｼｯｸM-PRO" pitchFamily="50" charset="-128"/>
              </a:rPr>
              <a:t>１　チーム医療を推進し、信頼され満足される医療を行います。</a:t>
            </a:r>
          </a:p>
          <a:p>
            <a:pPr>
              <a:lnSpc>
                <a:spcPct val="150000"/>
              </a:lnSpc>
            </a:pPr>
            <a:r>
              <a:rPr lang="ja-JP" altLang="ja-JP" sz="1300" dirty="0">
                <a:solidFill>
                  <a:schemeClr val="accent5">
                    <a:lumMod val="75000"/>
                  </a:schemeClr>
                </a:solidFill>
                <a:latin typeface="HG丸ｺﾞｼｯｸM-PRO" pitchFamily="50" charset="-128"/>
                <a:ea typeface="HG丸ｺﾞｼｯｸM-PRO" pitchFamily="50" charset="-128"/>
              </a:rPr>
              <a:t>２　地域医療機関との連携のもとに、救急医療と高度で専門的な医療を行います。</a:t>
            </a:r>
          </a:p>
          <a:p>
            <a:pPr>
              <a:lnSpc>
                <a:spcPct val="150000"/>
              </a:lnSpc>
            </a:pPr>
            <a:r>
              <a:rPr lang="ja-JP" altLang="ja-JP" sz="1300" dirty="0">
                <a:solidFill>
                  <a:schemeClr val="accent5">
                    <a:lumMod val="75000"/>
                  </a:schemeClr>
                </a:solidFill>
                <a:latin typeface="HG丸ｺﾞｼｯｸM-PRO" pitchFamily="50" charset="-128"/>
                <a:ea typeface="HG丸ｺﾞｼｯｸM-PRO" pitchFamily="50" charset="-128"/>
              </a:rPr>
              <a:t>３　健全な病院経営を行うとともに、すぐれた医療人の育成に努めます。</a:t>
            </a:r>
          </a:p>
        </p:txBody>
      </p:sp>
      <p:grpSp>
        <p:nvGrpSpPr>
          <p:cNvPr id="15" name="グループ化 14"/>
          <p:cNvGrpSpPr/>
          <p:nvPr/>
        </p:nvGrpSpPr>
        <p:grpSpPr>
          <a:xfrm>
            <a:off x="1520788" y="5588239"/>
            <a:ext cx="3816424" cy="390043"/>
            <a:chOff x="1988840" y="3056524"/>
            <a:chExt cx="2822604" cy="360040"/>
          </a:xfrm>
          <a:solidFill>
            <a:srgbClr val="00B050"/>
          </a:solidFill>
        </p:grpSpPr>
        <p:sp>
          <p:nvSpPr>
            <p:cNvPr id="16" name="角丸四角形 15"/>
            <p:cNvSpPr/>
            <p:nvPr/>
          </p:nvSpPr>
          <p:spPr>
            <a:xfrm>
              <a:off x="1988840" y="3056524"/>
              <a:ext cx="2822604" cy="36004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highlight>
                  <a:srgbClr val="197134"/>
                </a:highlight>
              </a:endParaRPr>
            </a:p>
          </p:txBody>
        </p:sp>
        <p:sp>
          <p:nvSpPr>
            <p:cNvPr id="17" name="正方形/長方形 16"/>
            <p:cNvSpPr/>
            <p:nvPr/>
          </p:nvSpPr>
          <p:spPr>
            <a:xfrm>
              <a:off x="2073680" y="3056524"/>
              <a:ext cx="2737764" cy="312512"/>
            </a:xfrm>
            <a:prstGeom prst="rect">
              <a:avLst/>
            </a:prstGeom>
            <a:grpFill/>
          </p:spPr>
          <p:txBody>
            <a:bodyPr wrap="square">
              <a:spAutoFit/>
            </a:bodyPr>
            <a:lstStyle/>
            <a:p>
              <a:r>
                <a:rPr lang="ja-JP" altLang="en-US" sz="1600" dirty="0">
                  <a:solidFill>
                    <a:schemeClr val="bg1"/>
                  </a:solidFill>
                  <a:latin typeface="HGS創英角ｺﾞｼｯｸUB" pitchFamily="50" charset="-128"/>
                  <a:ea typeface="HGS創英角ｺﾞｼｯｸUB" pitchFamily="50" charset="-128"/>
                </a:rPr>
                <a:t>患者さんの権利に関する宣言とお願い</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18" name="正方形/長方形 17"/>
          <p:cNvSpPr/>
          <p:nvPr/>
        </p:nvSpPr>
        <p:spPr>
          <a:xfrm>
            <a:off x="333782" y="6241404"/>
            <a:ext cx="6129681" cy="2492990"/>
          </a:xfrm>
          <a:prstGeom prst="rect">
            <a:avLst/>
          </a:prstGeom>
        </p:spPr>
        <p:txBody>
          <a:bodyPr wrap="square">
            <a:spAutoFit/>
          </a:bodyPr>
          <a:lstStyle/>
          <a:p>
            <a:r>
              <a:rPr lang="ja-JP" altLang="en-US" sz="1200" dirty="0">
                <a:solidFill>
                  <a:srgbClr val="00B050"/>
                </a:solidFill>
                <a:latin typeface="HG丸ｺﾞｼｯｸM-PRO" pitchFamily="50" charset="-128"/>
                <a:ea typeface="HG丸ｺﾞｼｯｸM-PRO" pitchFamily="50" charset="-128"/>
              </a:rPr>
              <a:t>　</a:t>
            </a:r>
            <a:r>
              <a:rPr lang="ja-JP" altLang="ja-JP" sz="1200" dirty="0">
                <a:solidFill>
                  <a:srgbClr val="00B050"/>
                </a:solidFill>
                <a:latin typeface="HG丸ｺﾞｼｯｸM-PRO" pitchFamily="50" charset="-128"/>
                <a:ea typeface="HG丸ｺﾞｼｯｸM-PRO" pitchFamily="50" charset="-128"/>
              </a:rPr>
              <a:t>広島市立広島市民病院は、信頼され満足される医療を提供するため、次のような患者さんの権利を尊重します。</a:t>
            </a:r>
          </a:p>
          <a:p>
            <a:r>
              <a:rPr lang="en-US" altLang="ja-JP" sz="1200" dirty="0">
                <a:solidFill>
                  <a:srgbClr val="00B050"/>
                </a:solidFill>
                <a:latin typeface="HG丸ｺﾞｼｯｸM-PRO" pitchFamily="50" charset="-128"/>
                <a:ea typeface="HG丸ｺﾞｼｯｸM-PRO" pitchFamily="50" charset="-128"/>
              </a:rPr>
              <a:t> </a:t>
            </a:r>
            <a:endParaRPr lang="ja-JP" altLang="ja-JP" sz="1200" dirty="0">
              <a:solidFill>
                <a:srgbClr val="00B050"/>
              </a:solidFill>
              <a:latin typeface="HG丸ｺﾞｼｯｸM-PRO" pitchFamily="50" charset="-128"/>
              <a:ea typeface="HG丸ｺﾞｼｯｸM-PRO" pitchFamily="50" charset="-128"/>
            </a:endParaRPr>
          </a:p>
          <a:p>
            <a:r>
              <a:rPr lang="ja-JP" altLang="ja-JP" sz="1200" dirty="0">
                <a:solidFill>
                  <a:srgbClr val="00B050"/>
                </a:solidFill>
                <a:latin typeface="HG丸ｺﾞｼｯｸM-PRO" pitchFamily="50" charset="-128"/>
                <a:ea typeface="HG丸ｺﾞｼｯｸM-PRO" pitchFamily="50" charset="-128"/>
              </a:rPr>
              <a:t>１　あなたには、個人として尊重される権利があります。</a:t>
            </a:r>
          </a:p>
          <a:p>
            <a:r>
              <a:rPr lang="ja-JP" altLang="ja-JP" sz="1200" dirty="0">
                <a:solidFill>
                  <a:srgbClr val="00B050"/>
                </a:solidFill>
                <a:latin typeface="HG丸ｺﾞｼｯｸM-PRO" pitchFamily="50" charset="-128"/>
                <a:ea typeface="HG丸ｺﾞｼｯｸM-PRO" pitchFamily="50" charset="-128"/>
              </a:rPr>
              <a:t>２　あなたには、良質で適切な医療を平等に受ける権利があります。</a:t>
            </a:r>
          </a:p>
          <a:p>
            <a:r>
              <a:rPr lang="ja-JP" altLang="ja-JP" sz="1200" dirty="0">
                <a:solidFill>
                  <a:srgbClr val="00B050"/>
                </a:solidFill>
                <a:latin typeface="HG丸ｺﾞｼｯｸM-PRO" pitchFamily="50" charset="-128"/>
                <a:ea typeface="HG丸ｺﾞｼｯｸM-PRO" pitchFamily="50" charset="-128"/>
              </a:rPr>
              <a:t>３　あなたには、診療に関して十分な説明と情報提供を受ける権利があります。</a:t>
            </a:r>
          </a:p>
          <a:p>
            <a:r>
              <a:rPr lang="ja-JP" altLang="ja-JP" sz="1200" dirty="0">
                <a:solidFill>
                  <a:srgbClr val="00B050"/>
                </a:solidFill>
                <a:latin typeface="HG丸ｺﾞｼｯｸM-PRO" pitchFamily="50" charset="-128"/>
                <a:ea typeface="HG丸ｺﾞｼｯｸM-PRO" pitchFamily="50" charset="-128"/>
              </a:rPr>
              <a:t>４　あなたには、自分自身の治療などについて、自分の意見を述べ、自ら決定する権利</a:t>
            </a:r>
            <a:endParaRPr lang="en-US" altLang="ja-JP" sz="1200" dirty="0">
              <a:solidFill>
                <a:srgbClr val="00B050"/>
              </a:solidFill>
              <a:latin typeface="HG丸ｺﾞｼｯｸM-PRO" pitchFamily="50" charset="-128"/>
              <a:ea typeface="HG丸ｺﾞｼｯｸM-PRO" pitchFamily="50" charset="-128"/>
            </a:endParaRPr>
          </a:p>
          <a:p>
            <a:r>
              <a:rPr lang="ja-JP" altLang="en-US" sz="1200" dirty="0">
                <a:solidFill>
                  <a:srgbClr val="00B050"/>
                </a:solidFill>
                <a:latin typeface="HG丸ｺﾞｼｯｸM-PRO" pitchFamily="50" charset="-128"/>
                <a:ea typeface="HG丸ｺﾞｼｯｸM-PRO" pitchFamily="50" charset="-128"/>
              </a:rPr>
              <a:t>　　</a:t>
            </a:r>
            <a:r>
              <a:rPr lang="ja-JP" altLang="ja-JP" sz="1200" dirty="0">
                <a:solidFill>
                  <a:srgbClr val="00B050"/>
                </a:solidFill>
                <a:latin typeface="HG丸ｺﾞｼｯｸM-PRO" pitchFamily="50" charset="-128"/>
                <a:ea typeface="HG丸ｺﾞｼｯｸM-PRO" pitchFamily="50" charset="-128"/>
              </a:rPr>
              <a:t>があります。</a:t>
            </a:r>
          </a:p>
          <a:p>
            <a:r>
              <a:rPr lang="ja-JP" altLang="ja-JP" sz="1200" dirty="0">
                <a:solidFill>
                  <a:srgbClr val="00B050"/>
                </a:solidFill>
                <a:latin typeface="HG丸ｺﾞｼｯｸM-PRO" pitchFamily="50" charset="-128"/>
                <a:ea typeface="HG丸ｺﾞｼｯｸM-PRO" pitchFamily="50" charset="-128"/>
              </a:rPr>
              <a:t>５　あなたには、当院での医療に関するプライバシーを保護される権利があります。</a:t>
            </a:r>
          </a:p>
          <a:p>
            <a:r>
              <a:rPr lang="ja-JP" altLang="ja-JP" sz="1200" dirty="0">
                <a:solidFill>
                  <a:srgbClr val="00B050"/>
                </a:solidFill>
                <a:latin typeface="HG丸ｺﾞｼｯｸM-PRO" pitchFamily="50" charset="-128"/>
                <a:ea typeface="HG丸ｺﾞｼｯｸM-PRO" pitchFamily="50" charset="-128"/>
              </a:rPr>
              <a:t>　</a:t>
            </a:r>
          </a:p>
          <a:p>
            <a:r>
              <a:rPr lang="ja-JP" altLang="en-US" sz="1200" dirty="0">
                <a:solidFill>
                  <a:srgbClr val="00B050"/>
                </a:solidFill>
                <a:latin typeface="HG丸ｺﾞｼｯｸM-PRO" pitchFamily="50" charset="-128"/>
                <a:ea typeface="HG丸ｺﾞｼｯｸM-PRO" pitchFamily="50" charset="-128"/>
              </a:rPr>
              <a:t>　</a:t>
            </a:r>
            <a:r>
              <a:rPr lang="ja-JP" altLang="ja-JP" sz="1200" dirty="0">
                <a:solidFill>
                  <a:srgbClr val="00B050"/>
                </a:solidFill>
                <a:latin typeface="HG丸ｺﾞｼｯｸM-PRO" pitchFamily="50" charset="-128"/>
                <a:ea typeface="HG丸ｺﾞｼｯｸM-PRO" pitchFamily="50" charset="-128"/>
              </a:rPr>
              <a:t>これらの権利を守り、より良い医療を実現するには、患者さんと医療提供者とが力を合わせて取り組むことが必要です。そのため、患者さんも積極的に医療に参加・協力する責任があることをご理解のうえ、ご協力くださるようお願いいたします。</a:t>
            </a:r>
          </a:p>
        </p:txBody>
      </p:sp>
      <p:sp>
        <p:nvSpPr>
          <p:cNvPr id="13" name="正方形/長方形 12"/>
          <p:cNvSpPr/>
          <p:nvPr/>
        </p:nvSpPr>
        <p:spPr>
          <a:xfrm>
            <a:off x="3157059" y="9667636"/>
            <a:ext cx="545342" cy="253916"/>
          </a:xfrm>
          <a:prstGeom prst="rect">
            <a:avLst/>
          </a:prstGeom>
        </p:spPr>
        <p:txBody>
          <a:bodyPr wrap="none">
            <a:spAutoFit/>
          </a:bodyPr>
          <a:lstStyle/>
          <a:p>
            <a:r>
              <a:rPr lang="ja-JP" altLang="ja-JP" sz="1050" dirty="0">
                <a:solidFill>
                  <a:prstClr val="black"/>
                </a:solidFill>
              </a:rPr>
              <a:t>－</a:t>
            </a:r>
            <a:r>
              <a:rPr lang="ja-JP" altLang="en-US" sz="1050" dirty="0">
                <a:solidFill>
                  <a:prstClr val="black"/>
                </a:solidFill>
              </a:rPr>
              <a:t>１</a:t>
            </a:r>
            <a:r>
              <a:rPr lang="ja-JP" altLang="ja-JP" sz="1050" dirty="0">
                <a:solidFill>
                  <a:prstClr val="black"/>
                </a:solidFill>
              </a:rPr>
              <a:t>－</a:t>
            </a:r>
          </a:p>
        </p:txBody>
      </p:sp>
    </p:spTree>
    <p:extLst>
      <p:ext uri="{BB962C8B-B14F-4D97-AF65-F5344CB8AC3E}">
        <p14:creationId xmlns:p14="http://schemas.microsoft.com/office/powerpoint/2010/main" val="757353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188595" y="272415"/>
            <a:ext cx="1236743" cy="390043"/>
            <a:chOff x="2057025" y="3661889"/>
            <a:chExt cx="1236743" cy="360040"/>
          </a:xfrm>
          <a:solidFill>
            <a:schemeClr val="accent4"/>
          </a:solidFill>
        </p:grpSpPr>
        <p:sp>
          <p:nvSpPr>
            <p:cNvPr id="17" name="角丸四角形 16"/>
            <p:cNvSpPr/>
            <p:nvPr/>
          </p:nvSpPr>
          <p:spPr>
            <a:xfrm>
              <a:off x="2069632" y="3661889"/>
              <a:ext cx="1224136" cy="36004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0" name="正方形/長方形 19"/>
            <p:cNvSpPr/>
            <p:nvPr/>
          </p:nvSpPr>
          <p:spPr>
            <a:xfrm>
              <a:off x="2057025" y="3685653"/>
              <a:ext cx="1218603" cy="312512"/>
            </a:xfrm>
            <a:prstGeom prst="rect">
              <a:avLst/>
            </a:prstGeom>
            <a:noFill/>
            <a:ln>
              <a:noFill/>
            </a:ln>
          </p:spPr>
          <p:txBody>
            <a:bodyPr wrap="none">
              <a:spAutoFit/>
            </a:bodyPr>
            <a:lstStyle/>
            <a:p>
              <a:r>
                <a:rPr lang="ja-JP" altLang="ja-JP" sz="1600" dirty="0">
                  <a:solidFill>
                    <a:schemeClr val="bg1"/>
                  </a:solidFill>
                  <a:latin typeface="HGS創英角ｺﾞｼｯｸUB" pitchFamily="50" charset="-128"/>
                  <a:ea typeface="HGS創英角ｺﾞｼｯｸUB" pitchFamily="50" charset="-128"/>
                </a:rPr>
                <a:t>入院の手続</a:t>
              </a:r>
            </a:p>
          </p:txBody>
        </p:sp>
      </p:grpSp>
      <p:grpSp>
        <p:nvGrpSpPr>
          <p:cNvPr id="21" name="グループ化 20"/>
          <p:cNvGrpSpPr/>
          <p:nvPr/>
        </p:nvGrpSpPr>
        <p:grpSpPr>
          <a:xfrm>
            <a:off x="332656" y="1058923"/>
            <a:ext cx="6192688" cy="2560960"/>
            <a:chOff x="116632" y="1208583"/>
            <a:chExt cx="6048672" cy="2226415"/>
          </a:xfrm>
        </p:grpSpPr>
        <p:sp>
          <p:nvSpPr>
            <p:cNvPr id="22" name="正方形/長方形 21"/>
            <p:cNvSpPr/>
            <p:nvPr/>
          </p:nvSpPr>
          <p:spPr>
            <a:xfrm>
              <a:off x="116632" y="1208583"/>
              <a:ext cx="6048672" cy="2226415"/>
            </a:xfrm>
            <a:prstGeom prst="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3" name="正方形/長方形 22"/>
            <p:cNvSpPr/>
            <p:nvPr/>
          </p:nvSpPr>
          <p:spPr>
            <a:xfrm>
              <a:off x="249570" y="2225250"/>
              <a:ext cx="5782795" cy="1128379"/>
            </a:xfrm>
            <a:prstGeom prst="rect">
              <a:avLst/>
            </a:prstGeom>
            <a:solidFill>
              <a:schemeClr val="accent5">
                <a:lumMod val="20000"/>
                <a:lumOff val="8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ct val="125000"/>
                </a:lnSpc>
                <a:spcAft>
                  <a:spcPts val="0"/>
                </a:spcAft>
              </a:pPr>
              <a:endParaRPr lang="ja-JP" sz="1100" kern="100" dirty="0">
                <a:effectLst/>
                <a:ea typeface="ＭＳ 明朝"/>
                <a:cs typeface="Times New Roman"/>
              </a:endParaRPr>
            </a:p>
          </p:txBody>
        </p:sp>
        <p:sp>
          <p:nvSpPr>
            <p:cNvPr id="24" name="正方形/長方形 23"/>
            <p:cNvSpPr/>
            <p:nvPr/>
          </p:nvSpPr>
          <p:spPr>
            <a:xfrm>
              <a:off x="249569" y="1208583"/>
              <a:ext cx="5782796" cy="1003391"/>
            </a:xfrm>
            <a:prstGeom prst="rect">
              <a:avLst/>
            </a:prstGeom>
          </p:spPr>
          <p:txBody>
            <a:bodyPr wrap="square">
              <a:spAutoFit/>
            </a:bodyPr>
            <a:lstStyle/>
            <a:p>
              <a:pPr>
                <a:lnSpc>
                  <a:spcPct val="150000"/>
                </a:lnSpc>
              </a:pP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診察券</a:t>
              </a:r>
              <a:r>
                <a:rPr lang="ja-JP" altLang="ja-JP" sz="1150" dirty="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　</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健康保険証</a:t>
              </a:r>
              <a:r>
                <a:rPr lang="en-US" altLang="ja-JP" sz="1150" dirty="0" smtClean="0">
                  <a:latin typeface="HG丸ｺﾞｼｯｸM-PRO" pitchFamily="50" charset="-128"/>
                  <a:ea typeface="HG丸ｺﾞｼｯｸM-PRO" pitchFamily="50" charset="-128"/>
                </a:rPr>
                <a:t> </a:t>
              </a:r>
              <a:r>
                <a:rPr lang="ja-JP" altLang="ja-JP" sz="1150" dirty="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入院申込書</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問診票</a:t>
              </a:r>
              <a:endParaRPr lang="ja-JP" altLang="ja-JP" sz="1150" dirty="0">
                <a:latin typeface="HG丸ｺﾞｼｯｸM-PRO" pitchFamily="50" charset="-128"/>
                <a:ea typeface="HG丸ｺﾞｼｯｸM-PRO" pitchFamily="50" charset="-128"/>
              </a:endParaRPr>
            </a:p>
            <a:p>
              <a:pPr>
                <a:lnSpc>
                  <a:spcPct val="150000"/>
                </a:lnSpc>
              </a:pPr>
              <a:r>
                <a:rPr lang="ja-JP" altLang="ja-JP" sz="1150" dirty="0">
                  <a:latin typeface="HG丸ｺﾞｼｯｸM-PRO" pitchFamily="50" charset="-128"/>
                  <a:ea typeface="HG丸ｺﾞｼｯｸM-PRO" pitchFamily="50" charset="-128"/>
                </a:rPr>
                <a:t>以下</a:t>
              </a:r>
              <a:r>
                <a:rPr lang="ja-JP" altLang="en-US" sz="1150" dirty="0">
                  <a:latin typeface="HG丸ｺﾞｼｯｸM-PRO" pitchFamily="50" charset="-128"/>
                  <a:ea typeface="HG丸ｺﾞｼｯｸM-PRO" pitchFamily="50" charset="-128"/>
                </a:rPr>
                <a:t>をお持ちの方は</a:t>
              </a:r>
              <a:r>
                <a:rPr lang="ja-JP" altLang="ja-JP" sz="1150" dirty="0">
                  <a:latin typeface="HG丸ｺﾞｼｯｸM-PRO" pitchFamily="50" charset="-128"/>
                  <a:ea typeface="HG丸ｺﾞｼｯｸM-PRO" pitchFamily="50" charset="-128"/>
                </a:rPr>
                <a:t>ご用意ください。</a:t>
              </a:r>
            </a:p>
            <a:p>
              <a:pPr>
                <a:lnSpc>
                  <a:spcPct val="150000"/>
                </a:lnSpc>
              </a:pP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被爆者</a:t>
              </a:r>
              <a:r>
                <a:rPr lang="ja-JP" altLang="ja-JP" sz="1150" dirty="0">
                  <a:latin typeface="HG丸ｺﾞｼｯｸM-PRO" pitchFamily="50" charset="-128"/>
                  <a:ea typeface="HG丸ｺﾞｼｯｸM-PRO" pitchFamily="50" charset="-128"/>
                </a:rPr>
                <a:t>健康</a:t>
              </a:r>
              <a:r>
                <a:rPr lang="ja-JP" altLang="ja-JP" sz="1150" dirty="0" smtClean="0">
                  <a:latin typeface="HG丸ｺﾞｼｯｸM-PRO" pitchFamily="50" charset="-128"/>
                  <a:ea typeface="HG丸ｺﾞｼｯｸM-PRO" pitchFamily="50" charset="-128"/>
                </a:rPr>
                <a:t>手帳</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限度</a:t>
              </a:r>
              <a:r>
                <a:rPr lang="ja-JP" altLang="ja-JP" sz="1150" dirty="0">
                  <a:latin typeface="HG丸ｺﾞｼｯｸM-PRO" pitchFamily="50" charset="-128"/>
                  <a:ea typeface="HG丸ｺﾞｼｯｸM-PRO" pitchFamily="50" charset="-128"/>
                </a:rPr>
                <a:t>額適用認定証</a:t>
              </a:r>
              <a:r>
                <a:rPr lang="ja-JP" altLang="en-US" sz="1150" dirty="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　□ 介護保険被</a:t>
              </a:r>
              <a:r>
                <a:rPr lang="ja-JP" altLang="en-US" sz="1150" dirty="0">
                  <a:latin typeface="HG丸ｺﾞｼｯｸM-PRO" pitchFamily="50" charset="-128"/>
                  <a:ea typeface="HG丸ｺﾞｼｯｸM-PRO" pitchFamily="50" charset="-128"/>
                </a:rPr>
                <a:t>保険者証</a:t>
              </a:r>
              <a:endParaRPr lang="en-US" altLang="ja-JP" sz="1150" dirty="0">
                <a:latin typeface="HG丸ｺﾞｼｯｸM-PRO" pitchFamily="50" charset="-128"/>
                <a:ea typeface="HG丸ｺﾞｼｯｸM-PRO" pitchFamily="50" charset="-128"/>
              </a:endParaRPr>
            </a:p>
            <a:p>
              <a:pPr>
                <a:lnSpc>
                  <a:spcPct val="150000"/>
                </a:lnSpc>
              </a:pP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自己</a:t>
              </a:r>
              <a:r>
                <a:rPr lang="ja-JP" altLang="ja-JP" sz="1150" dirty="0">
                  <a:latin typeface="HG丸ｺﾞｼｯｸM-PRO" pitchFamily="50" charset="-128"/>
                  <a:ea typeface="HG丸ｺﾞｼｯｸM-PRO" pitchFamily="50" charset="-128"/>
                </a:rPr>
                <a:t>負担上限額管理票</a:t>
              </a:r>
              <a:r>
                <a:rPr lang="ja-JP" altLang="en-US" sz="1150" dirty="0">
                  <a:latin typeface="HG丸ｺﾞｼｯｸM-PRO" pitchFamily="50" charset="-128"/>
                  <a:ea typeface="HG丸ｺﾞｼｯｸM-PRO" pitchFamily="50" charset="-128"/>
                </a:rPr>
                <a:t>　</a:t>
              </a:r>
              <a:r>
                <a:rPr lang="ja-JP" altLang="ja-JP" sz="1150" dirty="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その他</a:t>
              </a:r>
              <a:r>
                <a:rPr lang="ja-JP" altLang="ja-JP" sz="1150" dirty="0">
                  <a:latin typeface="HG丸ｺﾞｼｯｸM-PRO" pitchFamily="50" charset="-128"/>
                  <a:ea typeface="HG丸ｺﾞｼｯｸM-PRO" pitchFamily="50" charset="-128"/>
                </a:rPr>
                <a:t>公費負担関係書類</a:t>
              </a:r>
              <a:endParaRPr lang="en-US" altLang="ja-JP" sz="1150" dirty="0">
                <a:latin typeface="HG丸ｺﾞｼｯｸM-PRO" pitchFamily="50" charset="-128"/>
                <a:ea typeface="HG丸ｺﾞｼｯｸM-PRO" pitchFamily="50" charset="-128"/>
              </a:endParaRPr>
            </a:p>
          </p:txBody>
        </p:sp>
      </p:grpSp>
      <p:sp>
        <p:nvSpPr>
          <p:cNvPr id="25" name="正方形/長方形 24"/>
          <p:cNvSpPr/>
          <p:nvPr/>
        </p:nvSpPr>
        <p:spPr>
          <a:xfrm>
            <a:off x="188595" y="715506"/>
            <a:ext cx="2646878" cy="276999"/>
          </a:xfrm>
          <a:prstGeom prst="rect">
            <a:avLst/>
          </a:prstGeom>
        </p:spPr>
        <p:txBody>
          <a:bodyPr wrap="none">
            <a:spAutoFit/>
          </a:bodyPr>
          <a:lstStyle/>
          <a:p>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a:t>
            </a:r>
            <a:r>
              <a:rPr lang="ja-JP" altLang="en-US" sz="1200" dirty="0" smtClean="0">
                <a:latin typeface="HG丸ｺﾞｼｯｸM-PRO" pitchFamily="50" charset="-128"/>
                <a:ea typeface="HG丸ｺﾞｼｯｸM-PRO" pitchFamily="50" charset="-128"/>
              </a:rPr>
              <a:t>当日</a:t>
            </a:r>
            <a:r>
              <a:rPr lang="ja-JP" altLang="ja-JP" sz="1200" dirty="0" smtClean="0">
                <a:latin typeface="HG丸ｺﾞｼｯｸM-PRO" pitchFamily="50" charset="-128"/>
                <a:ea typeface="HG丸ｺﾞｼｯｸM-PRO" pitchFamily="50" charset="-128"/>
              </a:rPr>
              <a:t>に</a:t>
            </a:r>
            <a:r>
              <a:rPr lang="ja-JP" altLang="en-US" sz="1200" dirty="0" smtClean="0">
                <a:latin typeface="HG丸ｺﾞｼｯｸM-PRO" pitchFamily="50" charset="-128"/>
                <a:ea typeface="HG丸ｺﾞｼｯｸM-PRO" pitchFamily="50" charset="-128"/>
              </a:rPr>
              <a:t>ご提出いただく</a:t>
            </a:r>
            <a:r>
              <a:rPr lang="ja-JP" altLang="ja-JP" sz="1200" dirty="0" smtClean="0">
                <a:latin typeface="HG丸ｺﾞｼｯｸM-PRO" pitchFamily="50" charset="-128"/>
                <a:ea typeface="HG丸ｺﾞｼｯｸM-PRO" pitchFamily="50" charset="-128"/>
              </a:rPr>
              <a:t>もの</a:t>
            </a:r>
            <a:endParaRPr lang="ja-JP" altLang="en-US" sz="1200" dirty="0">
              <a:latin typeface="HG丸ｺﾞｼｯｸM-PRO" pitchFamily="50" charset="-128"/>
              <a:ea typeface="HG丸ｺﾞｼｯｸM-PRO" pitchFamily="50" charset="-128"/>
            </a:endParaRPr>
          </a:p>
        </p:txBody>
      </p:sp>
      <p:sp>
        <p:nvSpPr>
          <p:cNvPr id="27" name="正方形/長方形 26"/>
          <p:cNvSpPr/>
          <p:nvPr/>
        </p:nvSpPr>
        <p:spPr>
          <a:xfrm>
            <a:off x="188595" y="3619883"/>
            <a:ext cx="6468202" cy="1154162"/>
          </a:xfrm>
          <a:prstGeom prst="rect">
            <a:avLst/>
          </a:prstGeom>
        </p:spPr>
        <p:txBody>
          <a:bodyPr wrap="square">
            <a:spAutoFit/>
          </a:bodyPr>
          <a:lstStyle/>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a:t>
            </a:r>
            <a:r>
              <a:rPr lang="ja-JP" altLang="ja-JP" sz="1200" dirty="0">
                <a:latin typeface="HG丸ｺﾞｼｯｸM-PRO" pitchFamily="50" charset="-128"/>
                <a:ea typeface="HG丸ｺﾞｼｯｸM-PRO" pitchFamily="50" charset="-128"/>
              </a:rPr>
              <a:t>日が確定していない場合は決まり次第、後日電話などでお知らせします。</a:t>
            </a:r>
            <a:endParaRPr lang="en-US" altLang="ja-JP" sz="1200"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a:t>
            </a:r>
            <a:r>
              <a:rPr lang="ja-JP" altLang="ja-JP" sz="1200" dirty="0">
                <a:latin typeface="HG丸ｺﾞｼｯｸM-PRO" pitchFamily="50" charset="-128"/>
                <a:ea typeface="HG丸ｺﾞｼｯｸM-PRO" pitchFamily="50" charset="-128"/>
              </a:rPr>
              <a:t>当日は</a:t>
            </a: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入院決定時指定された場所</a:t>
            </a:r>
            <a:r>
              <a:rPr lang="ja-JP" altLang="en-US" sz="1200" dirty="0">
                <a:latin typeface="HG丸ｺﾞｼｯｸM-PRO" pitchFamily="50" charset="-128"/>
                <a:ea typeface="HG丸ｺﾞｼｯｸM-PRO" pitchFamily="50" charset="-128"/>
              </a:rPr>
              <a:t>へ</a:t>
            </a:r>
            <a:r>
              <a:rPr lang="ja-JP" altLang="ja-JP" sz="1200" dirty="0" smtClean="0">
                <a:latin typeface="HG丸ｺﾞｼｯｸM-PRO" pitchFamily="50" charset="-128"/>
                <a:ea typeface="HG丸ｺﾞｼｯｸM-PRO" pitchFamily="50" charset="-128"/>
              </a:rPr>
              <a:t>時間</a:t>
            </a:r>
            <a:r>
              <a:rPr lang="ja-JP" altLang="ja-JP" sz="1200" dirty="0">
                <a:latin typeface="HG丸ｺﾞｼｯｸM-PRO" pitchFamily="50" charset="-128"/>
                <a:ea typeface="HG丸ｺﾞｼｯｸM-PRO" pitchFamily="50" charset="-128"/>
              </a:rPr>
              <a:t>に遅れないようご来院ください。</a:t>
            </a: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a:t>
            </a:r>
            <a:r>
              <a:rPr lang="ja-JP" altLang="ja-JP" sz="1200" dirty="0">
                <a:latin typeface="HG丸ｺﾞｼｯｸM-PRO" pitchFamily="50" charset="-128"/>
                <a:ea typeface="HG丸ｺﾞｼｯｸM-PRO" pitchFamily="50" charset="-128"/>
              </a:rPr>
              <a:t>の取り消しや変更を希望される場合、早めに受診科の外来受付にご連絡ください。</a:t>
            </a:r>
          </a:p>
          <a:p>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入院中</a:t>
            </a:r>
            <a:r>
              <a:rPr lang="ja-JP" altLang="ja-JP" sz="1200" b="1" dirty="0">
                <a:solidFill>
                  <a:srgbClr val="FF0000"/>
                </a:solidFill>
                <a:latin typeface="HG丸ｺﾞｼｯｸM-PRO" pitchFamily="50" charset="-128"/>
                <a:ea typeface="HG丸ｺﾞｼｯｸM-PRO" pitchFamily="50" charset="-128"/>
              </a:rPr>
              <a:t>に健康保険証・連絡先など変更が生じた場合、すみやかに入院費案内係</a:t>
            </a:r>
            <a:r>
              <a:rPr lang="ja-JP" altLang="en-US" sz="1200" b="1" dirty="0">
                <a:solidFill>
                  <a:srgbClr val="FF0000"/>
                </a:solidFill>
                <a:latin typeface="HG丸ｺﾞｼｯｸM-PRO" pitchFamily="50" charset="-128"/>
                <a:ea typeface="HG丸ｺﾞｼｯｸM-PRO" pitchFamily="50" charset="-128"/>
              </a:rPr>
              <a:t>（東棟</a:t>
            </a:r>
            <a:endParaRPr lang="en-US" altLang="ja-JP" sz="1200" b="1" dirty="0">
              <a:solidFill>
                <a:srgbClr val="FF0000"/>
              </a:solidFill>
              <a:latin typeface="HG丸ｺﾞｼｯｸM-PRO" pitchFamily="50" charset="-128"/>
              <a:ea typeface="HG丸ｺﾞｼｯｸM-PRO" pitchFamily="50" charset="-128"/>
            </a:endParaRPr>
          </a:p>
          <a:p>
            <a:r>
              <a:rPr lang="ja-JP" altLang="en-US" sz="1200" b="1" dirty="0">
                <a:solidFill>
                  <a:srgbClr val="FF0000"/>
                </a:solidFill>
                <a:latin typeface="HG丸ｺﾞｼｯｸM-PRO" pitchFamily="50" charset="-128"/>
                <a:ea typeface="HG丸ｺﾞｼｯｸM-PRO" pitchFamily="50" charset="-128"/>
              </a:rPr>
              <a:t>　</a:t>
            </a:r>
            <a:r>
              <a:rPr lang="ja-JP" altLang="en-US" sz="1200" b="1" dirty="0" smtClean="0">
                <a:solidFill>
                  <a:srgbClr val="FF0000"/>
                </a:solidFill>
                <a:latin typeface="HG丸ｺﾞｼｯｸM-PRO" pitchFamily="50" charset="-128"/>
                <a:ea typeface="HG丸ｺﾞｼｯｸM-PRO" pitchFamily="50" charset="-128"/>
              </a:rPr>
              <a:t>１０階</a:t>
            </a:r>
            <a:r>
              <a:rPr lang="ja-JP" altLang="en-US" sz="1200" b="1" dirty="0">
                <a:solidFill>
                  <a:srgbClr val="FF0000"/>
                </a:solidFill>
                <a:latin typeface="HG丸ｺﾞｼｯｸM-PRO" pitchFamily="50" charset="-128"/>
                <a:ea typeface="HG丸ｺﾞｼｯｸM-PRO" pitchFamily="50" charset="-128"/>
              </a:rPr>
              <a:t>）</a:t>
            </a:r>
            <a:r>
              <a:rPr lang="ja-JP" altLang="ja-JP" sz="1200" b="1" dirty="0">
                <a:solidFill>
                  <a:srgbClr val="FF0000"/>
                </a:solidFill>
                <a:latin typeface="HG丸ｺﾞｼｯｸM-PRO" pitchFamily="50" charset="-128"/>
                <a:ea typeface="HG丸ｺﾞｼｯｸM-PRO" pitchFamily="50" charset="-128"/>
              </a:rPr>
              <a:t>にご連絡ください。</a:t>
            </a:r>
            <a:endParaRPr lang="ja-JP" altLang="ja-JP" sz="1200" dirty="0">
              <a:solidFill>
                <a:srgbClr val="FF0000"/>
              </a:solidFill>
              <a:latin typeface="HG丸ｺﾞｼｯｸM-PRO" pitchFamily="50" charset="-128"/>
              <a:ea typeface="HG丸ｺﾞｼｯｸM-PRO" pitchFamily="50" charset="-128"/>
            </a:endParaRPr>
          </a:p>
        </p:txBody>
      </p:sp>
      <p:sp>
        <p:nvSpPr>
          <p:cNvPr id="30" name="正方形/長方形 29"/>
          <p:cNvSpPr/>
          <p:nvPr/>
        </p:nvSpPr>
        <p:spPr>
          <a:xfrm>
            <a:off x="3157059" y="9667636"/>
            <a:ext cx="545342" cy="253916"/>
          </a:xfrm>
          <a:prstGeom prst="rect">
            <a:avLst/>
          </a:prstGeom>
        </p:spPr>
        <p:txBody>
          <a:bodyPr wrap="none">
            <a:spAutoFit/>
          </a:bodyPr>
          <a:lstStyle/>
          <a:p>
            <a:r>
              <a:rPr lang="ja-JP" altLang="ja-JP" sz="1050" dirty="0">
                <a:solidFill>
                  <a:prstClr val="black"/>
                </a:solidFill>
              </a:rPr>
              <a:t>－</a:t>
            </a:r>
            <a:r>
              <a:rPr lang="ja-JP" altLang="en-US" sz="1050" dirty="0">
                <a:solidFill>
                  <a:prstClr val="black"/>
                </a:solidFill>
              </a:rPr>
              <a:t>２</a:t>
            </a:r>
            <a:r>
              <a:rPr lang="ja-JP" altLang="ja-JP" sz="1050" dirty="0">
                <a:solidFill>
                  <a:prstClr val="black"/>
                </a:solidFill>
              </a:rPr>
              <a:t>－</a:t>
            </a:r>
          </a:p>
        </p:txBody>
      </p:sp>
      <p:grpSp>
        <p:nvGrpSpPr>
          <p:cNvPr id="29" name="グループ化 28"/>
          <p:cNvGrpSpPr/>
          <p:nvPr/>
        </p:nvGrpSpPr>
        <p:grpSpPr>
          <a:xfrm>
            <a:off x="188758" y="4868531"/>
            <a:ext cx="1838966" cy="390043"/>
            <a:chOff x="2057025" y="3661889"/>
            <a:chExt cx="1838966" cy="360040"/>
          </a:xfrm>
          <a:solidFill>
            <a:schemeClr val="accent4"/>
          </a:solidFill>
        </p:grpSpPr>
        <p:sp>
          <p:nvSpPr>
            <p:cNvPr id="31" name="角丸四角形 30"/>
            <p:cNvSpPr/>
            <p:nvPr/>
          </p:nvSpPr>
          <p:spPr>
            <a:xfrm>
              <a:off x="2069633" y="3661889"/>
              <a:ext cx="1826358" cy="36004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bg1"/>
                </a:solidFill>
              </a:endParaRPr>
            </a:p>
          </p:txBody>
        </p:sp>
        <p:sp>
          <p:nvSpPr>
            <p:cNvPr id="32" name="正方形/長方形 31"/>
            <p:cNvSpPr/>
            <p:nvPr/>
          </p:nvSpPr>
          <p:spPr>
            <a:xfrm>
              <a:off x="2057025" y="3685653"/>
              <a:ext cx="1838965"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入院生活について</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37" name="正方形/長方形 36"/>
          <p:cNvSpPr/>
          <p:nvPr/>
        </p:nvSpPr>
        <p:spPr>
          <a:xfrm>
            <a:off x="188758" y="5258574"/>
            <a:ext cx="6468202" cy="4493538"/>
          </a:xfrm>
          <a:prstGeom prst="rect">
            <a:avLst/>
          </a:prstGeom>
        </p:spPr>
        <p:txBody>
          <a:bodyPr wrap="square">
            <a:spAutoFit/>
          </a:bodyPr>
          <a:lstStyle/>
          <a:p>
            <a:pPr>
              <a:lnSpc>
                <a:spcPct val="125000"/>
              </a:lnSpc>
            </a:pPr>
            <a:r>
              <a:rPr lang="ja-JP" altLang="ja-JP" sz="1200" dirty="0">
                <a:solidFill>
                  <a:prstClr val="black"/>
                </a:solidFill>
                <a:latin typeface="HGS創英角ｺﾞｼｯｸUB" pitchFamily="50" charset="-128"/>
                <a:ea typeface="HGS創英角ｺﾞｼｯｸUB" pitchFamily="50" charset="-128"/>
              </a:rPr>
              <a:t>〈ご留意いただくこと〉</a:t>
            </a:r>
            <a:endParaRPr lang="ja-JP" altLang="ja-JP" sz="1200" dirty="0">
              <a:solidFill>
                <a:prstClr val="black"/>
              </a:solidFill>
              <a:latin typeface="HG丸ｺﾞｼｯｸM-PRO" pitchFamily="50" charset="-128"/>
              <a:ea typeface="HG丸ｺﾞｼｯｸM-PRO" pitchFamily="50" charset="-128"/>
            </a:endParaRPr>
          </a:p>
          <a:p>
            <a:pPr>
              <a:lnSpc>
                <a:spcPct val="125000"/>
              </a:lnSpc>
              <a:spcAft>
                <a:spcPts val="1200"/>
              </a:spcAft>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消灯時間</a:t>
            </a:r>
            <a:endParaRPr lang="ja-JP" altLang="ja-JP" sz="1200" dirty="0">
              <a:solidFill>
                <a:prstClr val="black"/>
              </a:solidFill>
              <a:latin typeface="HG丸ｺﾞｼｯｸM-PRO" pitchFamily="50" charset="-128"/>
              <a:ea typeface="HG丸ｺﾞｼｯｸM-PRO" pitchFamily="50" charset="-128"/>
            </a:endParaRPr>
          </a:p>
          <a:p>
            <a:pPr>
              <a:lnSpc>
                <a:spcPct val="125000"/>
              </a:lnSpc>
            </a:pPr>
            <a:r>
              <a:rPr lang="en-US"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消灯後は、テレビ・電灯はお切りくださいますようお願いします。</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医師からの患者さん・ご家族等への説明（治療や検査に関すること）は原則、開院日</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en-US" altLang="ja-JP" sz="1200" dirty="0">
                <a:solidFill>
                  <a:prstClr val="black"/>
                </a:solidFill>
                <a:latin typeface="HG丸ｺﾞｼｯｸM-PRO" pitchFamily="50" charset="-128"/>
                <a:ea typeface="HG丸ｺﾞｼｯｸM-PRO" pitchFamily="50" charset="-128"/>
              </a:rPr>
              <a:t> </a:t>
            </a:r>
            <a:r>
              <a:rPr lang="en-US" altLang="ja-JP"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（平日）のみに行い、閉院日</a:t>
            </a:r>
            <a:r>
              <a:rPr lang="ja-JP" altLang="ja-JP" sz="1200" baseline="30000" dirty="0">
                <a:solidFill>
                  <a:prstClr val="black"/>
                </a:solidFill>
                <a:latin typeface="HG丸ｺﾞｼｯｸM-PRO" pitchFamily="50" charset="-128"/>
                <a:ea typeface="HG丸ｺﾞｼｯｸM-PRO" pitchFamily="50" charset="-128"/>
              </a:rPr>
              <a:t>※</a:t>
            </a:r>
            <a:r>
              <a:rPr lang="ja-JP" altLang="ja-JP" sz="1200" dirty="0" smtClean="0">
                <a:solidFill>
                  <a:prstClr val="black"/>
                </a:solidFill>
                <a:latin typeface="HG丸ｺﾞｼｯｸM-PRO" pitchFamily="50" charset="-128"/>
                <a:ea typeface="HG丸ｺﾞｼｯｸM-PRO" pitchFamily="50" charset="-128"/>
              </a:rPr>
              <a:t>には行いません。閉院日の病棟業務は当番医が担当し</a:t>
            </a:r>
            <a:r>
              <a:rPr lang="ja-JP" altLang="en-US" sz="1200" dirty="0" smtClean="0">
                <a:solidFill>
                  <a:prstClr val="black"/>
                </a:solidFill>
                <a:latin typeface="HG丸ｺﾞｼｯｸM-PRO" pitchFamily="50" charset="-128"/>
                <a:ea typeface="HG丸ｺﾞｼｯｸM-PRO" pitchFamily="50" charset="-128"/>
              </a:rPr>
              <a:t>ま</a:t>
            </a:r>
            <a:r>
              <a:rPr lang="ja-JP" altLang="ja-JP" sz="1200" dirty="0" smtClean="0">
                <a:solidFill>
                  <a:prstClr val="black"/>
                </a:solidFill>
                <a:latin typeface="HG丸ｺﾞｼｯｸM-PRO" pitchFamily="50" charset="-128"/>
                <a:ea typeface="HG丸ｺﾞｼｯｸM-PRO" pitchFamily="50" charset="-128"/>
              </a:rPr>
              <a:t>す。</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閉院日：土曜日、日曜日、祝日、年末年始、</a:t>
            </a:r>
            <a:r>
              <a:rPr lang="en-US" altLang="ja-JP" sz="1200" dirty="0" smtClean="0">
                <a:solidFill>
                  <a:prstClr val="black"/>
                </a:solidFill>
                <a:latin typeface="HG丸ｺﾞｼｯｸM-PRO" pitchFamily="50" charset="-128"/>
                <a:ea typeface="HG丸ｺﾞｼｯｸM-PRO" pitchFamily="50" charset="-128"/>
              </a:rPr>
              <a:t>8</a:t>
            </a:r>
            <a:r>
              <a:rPr lang="ja-JP" altLang="ja-JP" sz="1200" dirty="0" smtClean="0">
                <a:solidFill>
                  <a:prstClr val="black"/>
                </a:solidFill>
                <a:latin typeface="HG丸ｺﾞｼｯｸM-PRO" pitchFamily="50" charset="-128"/>
                <a:ea typeface="HG丸ｺﾞｼｯｸM-PRO" pitchFamily="50" charset="-128"/>
              </a:rPr>
              <a:t>月</a:t>
            </a:r>
            <a:r>
              <a:rPr lang="en-US" altLang="ja-JP" sz="1200" dirty="0" smtClean="0">
                <a:solidFill>
                  <a:prstClr val="black"/>
                </a:solidFill>
                <a:latin typeface="HG丸ｺﾞｼｯｸM-PRO" pitchFamily="50" charset="-128"/>
                <a:ea typeface="HG丸ｺﾞｼｯｸM-PRO" pitchFamily="50" charset="-128"/>
              </a:rPr>
              <a:t>6</a:t>
            </a:r>
            <a:r>
              <a:rPr lang="ja-JP" altLang="ja-JP" sz="1200" dirty="0" smtClean="0">
                <a:solidFill>
                  <a:prstClr val="black"/>
                </a:solidFill>
                <a:latin typeface="HG丸ｺﾞｼｯｸM-PRO" pitchFamily="50" charset="-128"/>
                <a:ea typeface="HG丸ｺﾞｼｯｸM-PRO" pitchFamily="50" charset="-128"/>
              </a:rPr>
              <a:t>日</a:t>
            </a: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入院中の主治医（担当医）と外来担当医は異なることがあります。</a:t>
            </a: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無断での外出や外泊は禁止しています。やむを得ない事情で、外出・外泊を希望される</a:t>
            </a:r>
            <a:r>
              <a:rPr lang="ja-JP" altLang="en-US" sz="1200" dirty="0" smtClean="0">
                <a:solidFill>
                  <a:prstClr val="black"/>
                </a:solidFill>
                <a:latin typeface="HG丸ｺﾞｼｯｸM-PRO" pitchFamily="50" charset="-128"/>
                <a:ea typeface="HG丸ｺﾞｼｯｸM-PRO" pitchFamily="50" charset="-128"/>
              </a:rPr>
              <a:t>　</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時は、担当医へご相談ください。</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smtClean="0">
                <a:solidFill>
                  <a:prstClr val="black"/>
                </a:solidFill>
                <a:latin typeface="HG丸ｺﾞｼｯｸM-PRO" pitchFamily="50" charset="-128"/>
                <a:ea typeface="HG丸ｺﾞｼｯｸM-PRO" pitchFamily="50" charset="-128"/>
              </a:rPr>
              <a:t>○　入院中は、誤認防止のためネームバンドの装着をお願いしています。</a:t>
            </a:r>
            <a:endParaRPr lang="ja-JP" altLang="ja-JP" sz="1200" dirty="0" smtClean="0">
              <a:solidFill>
                <a:prstClr val="black"/>
              </a:solidFill>
              <a:latin typeface="HG丸ｺﾞｼｯｸM-PRO" pitchFamily="50" charset="-128"/>
              <a:ea typeface="HG丸ｺﾞｼｯｸM-PRO" pitchFamily="50" charset="-128"/>
            </a:endParaRPr>
          </a:p>
          <a:p>
            <a:pPr>
              <a:lnSpc>
                <a:spcPct val="150000"/>
              </a:lnSpc>
            </a:pPr>
            <a:r>
              <a:rPr lang="ja-JP" altLang="ja-JP" sz="1200" dirty="0" smtClean="0">
                <a:solidFill>
                  <a:prstClr val="black"/>
                </a:solidFill>
                <a:latin typeface="HGS創英角ｺﾞｼｯｸUB" pitchFamily="50" charset="-128"/>
                <a:ea typeface="HGS創英角ｺﾞｼｯｸUB" pitchFamily="50" charset="-128"/>
              </a:rPr>
              <a:t>〈入院中の部屋移動等〉</a:t>
            </a:r>
            <a:endParaRPr lang="ja-JP" altLang="ja-JP" sz="1200" u="sng" dirty="0" smtClean="0">
              <a:solidFill>
                <a:prstClr val="black"/>
              </a:solidFill>
              <a:latin typeface="HGS創英角ｺﾞｼｯｸUB" pitchFamily="50" charset="-128"/>
              <a:ea typeface="HGS創英角ｺﾞｼｯｸUB"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患者さんの状態や他の患者さんの状態変化、緊急入院により、病室（個室・大部屋に関</a:t>
            </a:r>
            <a:endParaRPr lang="en-US" altLang="ja-JP" sz="1200" b="1" dirty="0" smtClean="0">
              <a:solidFill>
                <a:srgbClr val="FF0000"/>
              </a:solidFill>
              <a:latin typeface="HG丸ｺﾞｼｯｸM-PRO" pitchFamily="50" charset="-128"/>
              <a:ea typeface="HG丸ｺﾞｼｯｸM-PRO" pitchFamily="50" charset="-128"/>
            </a:endParaRPr>
          </a:p>
          <a:p>
            <a:pPr>
              <a:lnSpc>
                <a:spcPct val="125000"/>
              </a:lnSpc>
            </a:pPr>
            <a:r>
              <a:rPr lang="en-US" altLang="ja-JP" sz="1200" b="1" dirty="0">
                <a:solidFill>
                  <a:srgbClr val="FF0000"/>
                </a:solidFill>
                <a:latin typeface="HG丸ｺﾞｼｯｸM-PRO" pitchFamily="50" charset="-128"/>
                <a:ea typeface="HG丸ｺﾞｼｯｸM-PRO" pitchFamily="50" charset="-128"/>
              </a:rPr>
              <a:t> </a:t>
            </a:r>
            <a:r>
              <a:rPr lang="en-US" altLang="ja-JP" sz="1200" b="1" dirty="0" smtClean="0">
                <a:solidFill>
                  <a:srgbClr val="FF0000"/>
                </a:solidFill>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わらず）や病棟を移っていただくことがあります。</a:t>
            </a:r>
            <a:endParaRPr lang="ja-JP" altLang="ja-JP" sz="1200" b="1" u="sng" dirty="0" smtClean="0">
              <a:solidFill>
                <a:srgbClr val="FF0000"/>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他の患者さんの療養や職員の業務を妨げるなどの、言動や迷惑行為を認めた場合、退院</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en-US" altLang="ja-JP" sz="1200" dirty="0">
                <a:solidFill>
                  <a:prstClr val="black"/>
                </a:solidFill>
                <a:latin typeface="HG丸ｺﾞｼｯｸM-PRO" pitchFamily="50" charset="-128"/>
                <a:ea typeface="HG丸ｺﾞｼｯｸM-PRO" pitchFamily="50" charset="-128"/>
              </a:rPr>
              <a:t> </a:t>
            </a:r>
            <a:r>
              <a:rPr lang="en-US" altLang="ja-JP"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していただくことがあります。　</a:t>
            </a:r>
            <a:endParaRPr lang="ja-JP" altLang="ja-JP" sz="1200" u="sng" dirty="0" smtClean="0">
              <a:solidFill>
                <a:prstClr val="black"/>
              </a:solidFill>
              <a:latin typeface="HG丸ｺﾞｼｯｸM-PRO" pitchFamily="50" charset="-128"/>
              <a:ea typeface="HG丸ｺﾞｼｯｸM-PRO" pitchFamily="50" charset="-128"/>
            </a:endParaRPr>
          </a:p>
          <a:p>
            <a:pPr>
              <a:lnSpc>
                <a:spcPct val="150000"/>
              </a:lnSpc>
            </a:pPr>
            <a:r>
              <a:rPr lang="ja-JP" altLang="ja-JP" sz="1200" dirty="0" smtClean="0">
                <a:solidFill>
                  <a:prstClr val="black"/>
                </a:solidFill>
                <a:latin typeface="HGS創英角ｺﾞｼｯｸUB" pitchFamily="50" charset="-128"/>
                <a:ea typeface="HGS創英角ｺﾞｼｯｸUB" pitchFamily="50" charset="-128"/>
              </a:rPr>
              <a:t>〈飲酒・喫煙〉</a:t>
            </a:r>
            <a:r>
              <a:rPr lang="en-US" altLang="ja-JP" sz="1200" dirty="0" smtClean="0">
                <a:solidFill>
                  <a:prstClr val="black"/>
                </a:solidFill>
                <a:latin typeface="HG丸ｺﾞｼｯｸM-PRO" pitchFamily="50" charset="-128"/>
                <a:ea typeface="HG丸ｺﾞｼｯｸM-PRO" pitchFamily="50" charset="-128"/>
              </a:rPr>
              <a:t>	</a:t>
            </a:r>
            <a:endParaRPr lang="ja-JP" altLang="ja-JP" sz="1200" u="sng"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入院中の飲酒、</a:t>
            </a:r>
            <a:r>
              <a:rPr lang="ja-JP" altLang="ja-JP" sz="1200" b="1" dirty="0" smtClean="0">
                <a:solidFill>
                  <a:prstClr val="black"/>
                </a:solidFill>
                <a:latin typeface="HG丸ｺﾞｼｯｸM-PRO" pitchFamily="50" charset="-128"/>
                <a:ea typeface="HG丸ｺﾞｼｯｸM-PRO" pitchFamily="50" charset="-128"/>
              </a:rPr>
              <a:t>病院敷地内</a:t>
            </a:r>
            <a:r>
              <a:rPr lang="ja-JP" altLang="en-US" sz="1200" b="1" dirty="0" smtClean="0">
                <a:solidFill>
                  <a:prstClr val="black"/>
                </a:solidFill>
                <a:latin typeface="HG丸ｺﾞｼｯｸM-PRO" pitchFamily="50" charset="-128"/>
                <a:ea typeface="HG丸ｺﾞｼｯｸM-PRO" pitchFamily="50" charset="-128"/>
              </a:rPr>
              <a:t>や周辺</a:t>
            </a:r>
            <a:r>
              <a:rPr lang="ja-JP" altLang="ja-JP" sz="1200" b="1" dirty="0" smtClean="0">
                <a:solidFill>
                  <a:prstClr val="black"/>
                </a:solidFill>
                <a:latin typeface="HG丸ｺﾞｼｯｸM-PRO" pitchFamily="50" charset="-128"/>
                <a:ea typeface="HG丸ｺﾞｼｯｸM-PRO" pitchFamily="50" charset="-128"/>
              </a:rPr>
              <a:t>での喫煙（電子たばこを含む）は禁止</a:t>
            </a:r>
            <a:r>
              <a:rPr lang="ja-JP" altLang="ja-JP" sz="1200" dirty="0" smtClean="0">
                <a:solidFill>
                  <a:prstClr val="black"/>
                </a:solidFill>
                <a:latin typeface="HG丸ｺﾞｼｯｸM-PRO" pitchFamily="50" charset="-128"/>
                <a:ea typeface="HG丸ｺﾞｼｯｸM-PRO" pitchFamily="50" charset="-128"/>
              </a:rPr>
              <a:t>です。また、</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en-US" altLang="ja-JP" sz="1200" dirty="0">
                <a:solidFill>
                  <a:prstClr val="black"/>
                </a:solidFill>
                <a:latin typeface="HG丸ｺﾞｼｯｸM-PRO" pitchFamily="50" charset="-128"/>
                <a:ea typeface="HG丸ｺﾞｼｯｸM-PRO" pitchFamily="50" charset="-128"/>
              </a:rPr>
              <a:t> </a:t>
            </a:r>
            <a:r>
              <a:rPr lang="en-US" altLang="ja-JP"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入院中の喫煙は、場合によっては強制退院となることもあります。</a:t>
            </a:r>
            <a:endParaRPr lang="en-US" altLang="ja-JP" sz="1200" dirty="0">
              <a:solidFill>
                <a:prstClr val="black"/>
              </a:solidFill>
              <a:latin typeface="HG丸ｺﾞｼｯｸM-PRO" pitchFamily="50" charset="-128"/>
              <a:ea typeface="HG丸ｺﾞｼｯｸM-PRO" pitchFamily="50" charset="-128"/>
            </a:endParaRPr>
          </a:p>
        </p:txBody>
      </p:sp>
      <p:sp>
        <p:nvSpPr>
          <p:cNvPr id="2" name="正方形/長方形 1"/>
          <p:cNvSpPr/>
          <p:nvPr/>
        </p:nvSpPr>
        <p:spPr>
          <a:xfrm>
            <a:off x="472125" y="2222084"/>
            <a:ext cx="5917116" cy="1304203"/>
          </a:xfrm>
          <a:prstGeom prst="rect">
            <a:avLst/>
          </a:prstGeom>
        </p:spPr>
        <p:txBody>
          <a:bodyPr wrap="square">
            <a:spAutoFit/>
          </a:bodyPr>
          <a:lstStyle/>
          <a:p>
            <a:pPr algn="just">
              <a:lnSpc>
                <a:spcPct val="125000"/>
              </a:lnSpc>
              <a:spcAft>
                <a:spcPts val="0"/>
              </a:spcAft>
            </a:pPr>
            <a:r>
              <a:rPr lang="ja-JP" altLang="ja-JP" sz="1050" kern="100" dirty="0" smtClean="0">
                <a:solidFill>
                  <a:srgbClr val="000000"/>
                </a:solidFill>
                <a:ea typeface="HG丸ｺﾞｼｯｸM-PRO"/>
                <a:cs typeface="Times New Roman"/>
              </a:rPr>
              <a:t>※</a:t>
            </a:r>
            <a:r>
              <a:rPr lang="ja-JP" altLang="en-US" sz="1050" kern="100" dirty="0">
                <a:solidFill>
                  <a:srgbClr val="000000"/>
                </a:solidFill>
                <a:ea typeface="HG丸ｺﾞｼｯｸM-PRO"/>
                <a:cs typeface="Times New Roman"/>
              </a:rPr>
              <a:t>　</a:t>
            </a:r>
            <a:r>
              <a:rPr lang="ja-JP" altLang="ja-JP" sz="1050" kern="100" dirty="0" smtClean="0">
                <a:solidFill>
                  <a:srgbClr val="000000"/>
                </a:solidFill>
                <a:ea typeface="HG丸ｺﾞｼｯｸM-PRO"/>
                <a:cs typeface="Times New Roman"/>
              </a:rPr>
              <a:t>限度</a:t>
            </a:r>
            <a:r>
              <a:rPr lang="ja-JP" altLang="ja-JP" sz="1050" kern="100" dirty="0">
                <a:solidFill>
                  <a:srgbClr val="000000"/>
                </a:solidFill>
                <a:ea typeface="HG丸ｺﾞｼｯｸM-PRO"/>
                <a:cs typeface="Times New Roman"/>
              </a:rPr>
              <a:t>額適用認定証については、６ページの「入院診療費が高額になるとき」をご覧ください</a:t>
            </a:r>
            <a:r>
              <a:rPr lang="ja-JP" altLang="ja-JP" sz="1050" kern="100" dirty="0">
                <a:solidFill>
                  <a:srgbClr val="0070C0"/>
                </a:solidFill>
                <a:ea typeface="HG丸ｺﾞｼｯｸM-PRO"/>
                <a:cs typeface="Times New Roman"/>
              </a:rPr>
              <a:t>。</a:t>
            </a:r>
            <a:endParaRPr lang="ja-JP" altLang="ja-JP" sz="1050" kern="100" dirty="0">
              <a:ea typeface="ＭＳ 明朝"/>
              <a:cs typeface="Times New Roman"/>
            </a:endParaRPr>
          </a:p>
          <a:p>
            <a:pPr algn="just">
              <a:lnSpc>
                <a:spcPct val="125000"/>
              </a:lnSpc>
              <a:spcAft>
                <a:spcPts val="0"/>
              </a:spcAft>
            </a:pPr>
            <a:r>
              <a:rPr lang="ja-JP" altLang="ja-JP" sz="1050" kern="100" dirty="0" smtClean="0">
                <a:solidFill>
                  <a:srgbClr val="000000"/>
                </a:solidFill>
                <a:ea typeface="HG丸ｺﾞｼｯｸM-PRO"/>
                <a:cs typeface="Times New Roman"/>
              </a:rPr>
              <a:t>※</a:t>
            </a:r>
            <a:r>
              <a:rPr lang="ja-JP" altLang="en-US" sz="1050" kern="100" dirty="0">
                <a:solidFill>
                  <a:srgbClr val="000000"/>
                </a:solidFill>
                <a:ea typeface="HG丸ｺﾞｼｯｸM-PRO"/>
                <a:cs typeface="Times New Roman"/>
              </a:rPr>
              <a:t>　</a:t>
            </a:r>
            <a:r>
              <a:rPr lang="ja-JP" altLang="ja-JP" sz="1050" kern="100" dirty="0" smtClean="0">
                <a:solidFill>
                  <a:srgbClr val="000000"/>
                </a:solidFill>
                <a:ea typeface="HG丸ｺﾞｼｯｸM-PRO"/>
                <a:cs typeface="Times New Roman"/>
              </a:rPr>
              <a:t>診察券</a:t>
            </a:r>
            <a:r>
              <a:rPr lang="ja-JP" altLang="ja-JP" sz="1050" kern="100" dirty="0">
                <a:solidFill>
                  <a:srgbClr val="000000"/>
                </a:solidFill>
                <a:ea typeface="HG丸ｺﾞｼｯｸM-PRO"/>
                <a:cs typeface="Times New Roman"/>
              </a:rPr>
              <a:t>は、入院時にお預かりし退院時にお返しいたします。</a:t>
            </a:r>
            <a:endParaRPr lang="ja-JP" altLang="ja-JP" sz="1050" kern="100" dirty="0">
              <a:ea typeface="ＭＳ 明朝"/>
              <a:cs typeface="Times New Roman"/>
            </a:endParaRPr>
          </a:p>
          <a:p>
            <a:pPr marL="279400" indent="-279400" algn="just">
              <a:lnSpc>
                <a:spcPct val="125000"/>
              </a:lnSpc>
              <a:spcAft>
                <a:spcPts val="0"/>
              </a:spcAft>
            </a:pPr>
            <a:r>
              <a:rPr lang="ja-JP" altLang="ja-JP" sz="1050" kern="100" dirty="0" smtClean="0">
                <a:solidFill>
                  <a:srgbClr val="000000"/>
                </a:solidFill>
                <a:ea typeface="HG丸ｺﾞｼｯｸM-PRO"/>
                <a:cs typeface="Times New Roman"/>
              </a:rPr>
              <a:t>※</a:t>
            </a:r>
            <a:r>
              <a:rPr lang="ja-JP" altLang="en-US" sz="1050" kern="100" dirty="0">
                <a:solidFill>
                  <a:srgbClr val="000000"/>
                </a:solidFill>
                <a:ea typeface="HG丸ｺﾞｼｯｸM-PRO"/>
                <a:cs typeface="Times New Roman"/>
              </a:rPr>
              <a:t>　</a:t>
            </a:r>
            <a:r>
              <a:rPr lang="ja-JP" altLang="ja-JP" sz="1050" kern="100" dirty="0" smtClean="0">
                <a:solidFill>
                  <a:srgbClr val="000000"/>
                </a:solidFill>
                <a:ea typeface="HG丸ｺﾞｼｯｸM-PRO"/>
                <a:cs typeface="Times New Roman"/>
              </a:rPr>
              <a:t>入院</a:t>
            </a:r>
            <a:r>
              <a:rPr lang="ja-JP" altLang="ja-JP" sz="1050" kern="100" dirty="0">
                <a:solidFill>
                  <a:srgbClr val="000000"/>
                </a:solidFill>
                <a:ea typeface="HG丸ｺﾞｼｯｸM-PRO"/>
                <a:cs typeface="Times New Roman"/>
              </a:rPr>
              <a:t>申込書や問診票は全て記入し、入院当日病棟の</a:t>
            </a:r>
            <a:r>
              <a:rPr lang="ja-JP" altLang="ja-JP" sz="1050" kern="0" dirty="0">
                <a:solidFill>
                  <a:srgbClr val="000000"/>
                </a:solidFill>
                <a:ea typeface="HG丸ｺﾞｼｯｸM-PRO"/>
                <a:cs typeface="Times New Roman"/>
              </a:rPr>
              <a:t>スタッフステーション</a:t>
            </a:r>
            <a:r>
              <a:rPr lang="ja-JP" altLang="ja-JP" sz="1050" kern="100" dirty="0">
                <a:solidFill>
                  <a:srgbClr val="000000"/>
                </a:solidFill>
                <a:ea typeface="HG丸ｺﾞｼｯｸM-PRO"/>
                <a:cs typeface="Times New Roman"/>
              </a:rPr>
              <a:t>にお出しください。</a:t>
            </a:r>
            <a:endParaRPr lang="ja-JP" altLang="ja-JP" sz="1050" kern="100" dirty="0">
              <a:ea typeface="ＭＳ 明朝"/>
              <a:cs typeface="Times New Roman"/>
            </a:endParaRPr>
          </a:p>
          <a:p>
            <a:pPr marL="279400" indent="-279400" algn="just">
              <a:lnSpc>
                <a:spcPct val="125000"/>
              </a:lnSpc>
              <a:spcAft>
                <a:spcPts val="0"/>
              </a:spcAft>
            </a:pPr>
            <a:r>
              <a:rPr lang="ja-JP" altLang="en-US" sz="1050" kern="100" dirty="0">
                <a:solidFill>
                  <a:srgbClr val="000000"/>
                </a:solidFill>
                <a:ea typeface="HG丸ｺﾞｼｯｸM-PRO"/>
                <a:cs typeface="Times New Roman"/>
              </a:rPr>
              <a:t>　</a:t>
            </a:r>
            <a:r>
              <a:rPr lang="ja-JP" altLang="ja-JP" sz="1050" b="1" kern="100" dirty="0">
                <a:solidFill>
                  <a:srgbClr val="000000"/>
                </a:solidFill>
                <a:ea typeface="HG丸ｺﾞｼｯｸM-PRO"/>
                <a:cs typeface="Times New Roman"/>
              </a:rPr>
              <a:t>（鉛筆、消せるタイプのボールペンで記入しないでください。）</a:t>
            </a:r>
            <a:endParaRPr lang="en-US" altLang="ja-JP" sz="1050" b="1" kern="100" dirty="0">
              <a:solidFill>
                <a:srgbClr val="000000"/>
              </a:solidFill>
              <a:ea typeface="HG丸ｺﾞｼｯｸM-PRO"/>
              <a:cs typeface="Times New Roman"/>
            </a:endParaRPr>
          </a:p>
          <a:p>
            <a:pPr marL="279400" indent="-279400" algn="just">
              <a:lnSpc>
                <a:spcPct val="125000"/>
              </a:lnSpc>
              <a:spcAft>
                <a:spcPts val="0"/>
              </a:spcAft>
            </a:pPr>
            <a:r>
              <a:rPr lang="en-US" altLang="ja-JP" sz="1050" kern="100" dirty="0" smtClean="0">
                <a:solidFill>
                  <a:srgbClr val="000000"/>
                </a:solidFill>
                <a:ea typeface="HG丸ｺﾞｼｯｸM-PRO"/>
                <a:cs typeface="Times New Roman"/>
              </a:rPr>
              <a:t>※</a:t>
            </a:r>
            <a:r>
              <a:rPr lang="ja-JP" altLang="en-US" sz="1050" kern="100" dirty="0" smtClean="0">
                <a:solidFill>
                  <a:srgbClr val="000000"/>
                </a:solidFill>
                <a:ea typeface="HG丸ｺﾞｼｯｸM-PRO"/>
                <a:cs typeface="Times New Roman"/>
              </a:rPr>
              <a:t>　マイナンバーカード</a:t>
            </a:r>
            <a:r>
              <a:rPr lang="ja-JP" altLang="en-US" sz="1050" kern="100" dirty="0">
                <a:solidFill>
                  <a:srgbClr val="000000"/>
                </a:solidFill>
                <a:ea typeface="HG丸ｺﾞｼｯｸM-PRO"/>
                <a:cs typeface="Times New Roman"/>
              </a:rPr>
              <a:t>で保険情報確認を希望の方は、</a:t>
            </a:r>
            <a:r>
              <a:rPr lang="ja-JP" altLang="en-US" sz="1050" kern="100" dirty="0" smtClean="0">
                <a:solidFill>
                  <a:srgbClr val="000000"/>
                </a:solidFill>
                <a:ea typeface="HG丸ｺﾞｼｯｸM-PRO"/>
                <a:cs typeface="Times New Roman"/>
              </a:rPr>
              <a:t>マイナンバーカードをご</a:t>
            </a:r>
            <a:r>
              <a:rPr lang="ja-JP" altLang="en-US" sz="1050" kern="100" dirty="0">
                <a:solidFill>
                  <a:srgbClr val="000000"/>
                </a:solidFill>
                <a:ea typeface="HG丸ｺﾞｼｯｸM-PRO"/>
                <a:cs typeface="Times New Roman"/>
              </a:rPr>
              <a:t>持参ください</a:t>
            </a:r>
            <a:r>
              <a:rPr lang="ja-JP" altLang="en-US" sz="1050" kern="100" dirty="0" smtClean="0">
                <a:solidFill>
                  <a:srgbClr val="000000"/>
                </a:solidFill>
                <a:ea typeface="HG丸ｺﾞｼｯｸM-PRO"/>
                <a:cs typeface="Times New Roman"/>
              </a:rPr>
              <a:t>。</a:t>
            </a:r>
            <a:endParaRPr lang="en-US" altLang="ja-JP" sz="1050" kern="100" dirty="0" smtClean="0">
              <a:solidFill>
                <a:srgbClr val="000000"/>
              </a:solidFill>
              <a:ea typeface="HG丸ｺﾞｼｯｸM-PRO"/>
              <a:cs typeface="Times New Roman"/>
            </a:endParaRPr>
          </a:p>
          <a:p>
            <a:pPr marL="279400" indent="-279400" algn="just">
              <a:lnSpc>
                <a:spcPct val="125000"/>
              </a:lnSpc>
              <a:spcAft>
                <a:spcPts val="0"/>
              </a:spcAft>
            </a:pPr>
            <a:r>
              <a:rPr lang="ja-JP" altLang="en-US" sz="1050" kern="100" dirty="0" smtClean="0">
                <a:solidFill>
                  <a:srgbClr val="000000"/>
                </a:solidFill>
                <a:ea typeface="HG丸ｺﾞｼｯｸM-PRO"/>
                <a:cs typeface="Times New Roman"/>
              </a:rPr>
              <a:t>　</a:t>
            </a:r>
            <a:r>
              <a:rPr lang="ja-JP" altLang="en-US" sz="1050" b="1" kern="100" dirty="0" smtClean="0">
                <a:solidFill>
                  <a:srgbClr val="000000"/>
                </a:solidFill>
                <a:ea typeface="HG丸ｺﾞｼｯｸM-PRO"/>
                <a:cs typeface="Times New Roman"/>
              </a:rPr>
              <a:t>（公費受給者証をお持ちの方は、あわせてご持参ください。）</a:t>
            </a:r>
            <a:endParaRPr lang="ja-JP" altLang="ja-JP" sz="1050" b="1" kern="100" dirty="0">
              <a:ea typeface="ＭＳ 明朝"/>
              <a:cs typeface="Times New Roman"/>
            </a:endParaRPr>
          </a:p>
        </p:txBody>
      </p:sp>
      <p:graphicFrame>
        <p:nvGraphicFramePr>
          <p:cNvPr id="35" name="表 34"/>
          <p:cNvGraphicFramePr>
            <a:graphicFrameLocks noGrp="1"/>
          </p:cNvGraphicFramePr>
          <p:nvPr>
            <p:extLst>
              <p:ext uri="{D42A27DB-BD31-4B8C-83A1-F6EECF244321}">
                <p14:modId xmlns:p14="http://schemas.microsoft.com/office/powerpoint/2010/main" val="2325461470"/>
              </p:ext>
            </p:extLst>
          </p:nvPr>
        </p:nvGraphicFramePr>
        <p:xfrm>
          <a:off x="1343936" y="5552301"/>
          <a:ext cx="2592288" cy="360045"/>
        </p:xfrm>
        <a:graphic>
          <a:graphicData uri="http://schemas.openxmlformats.org/drawingml/2006/table">
            <a:tbl>
              <a:tblPr/>
              <a:tblGrid>
                <a:gridCol w="715342">
                  <a:extLst>
                    <a:ext uri="{9D8B030D-6E8A-4147-A177-3AD203B41FA5}">
                      <a16:colId xmlns="" xmlns:a16="http://schemas.microsoft.com/office/drawing/2014/main" val="20000"/>
                    </a:ext>
                  </a:extLst>
                </a:gridCol>
                <a:gridCol w="1876946">
                  <a:extLst>
                    <a:ext uri="{9D8B030D-6E8A-4147-A177-3AD203B41FA5}">
                      <a16:colId xmlns="" xmlns:a16="http://schemas.microsoft.com/office/drawing/2014/main" val="20001"/>
                    </a:ext>
                  </a:extLst>
                </a:gridCol>
              </a:tblGrid>
              <a:tr h="360045">
                <a:tc>
                  <a:txBody>
                    <a:bodyPr/>
                    <a:lstStyle/>
                    <a:p>
                      <a:pPr algn="ctr" fontAlgn="ctr"/>
                      <a:r>
                        <a:rPr lang="ja-JP" sz="1100" b="0" i="0" u="none" strike="noStrike" dirty="0">
                          <a:solidFill>
                            <a:srgbClr val="000000"/>
                          </a:solidFill>
                          <a:effectLst/>
                          <a:latin typeface="HG丸ｺﾞｼｯｸM-PRO" pitchFamily="50" charset="-128"/>
                          <a:ea typeface="HG丸ｺﾞｼｯｸM-PRO" pitchFamily="50" charset="-128"/>
                        </a:rPr>
                        <a:t>消灯時間</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ja-JP" sz="1100" b="0" i="0" u="none" strike="noStrike" dirty="0">
                          <a:solidFill>
                            <a:srgbClr val="000000"/>
                          </a:solidFill>
                          <a:effectLst/>
                          <a:latin typeface="HG丸ｺﾞｼｯｸM-PRO" pitchFamily="50" charset="-128"/>
                          <a:ea typeface="HG丸ｺﾞｼｯｸM-PRO" pitchFamily="50" charset="-128"/>
                        </a:rPr>
                        <a:t>午後９：３０</a:t>
                      </a:r>
                      <a:r>
                        <a:rPr lang="ja-JP" altLang="en-US" sz="1100" b="0" i="0" u="none" strike="noStrike" dirty="0">
                          <a:solidFill>
                            <a:srgbClr val="000000"/>
                          </a:solidFill>
                          <a:effectLst/>
                          <a:latin typeface="HG丸ｺﾞｼｯｸM-PRO" pitchFamily="50" charset="-128"/>
                          <a:ea typeface="HG丸ｺﾞｼｯｸM-PRO" pitchFamily="50" charset="-128"/>
                        </a:rPr>
                        <a:t>～午前６：００</a:t>
                      </a:r>
                      <a:endParaRPr lang="ja-JP" sz="1100" b="0" i="0" u="none" strike="noStrike" dirty="0">
                        <a:solidFill>
                          <a:srgbClr val="000000"/>
                        </a:solidFill>
                        <a:effectLst/>
                        <a:latin typeface="HG丸ｺﾞｼｯｸM-PRO" pitchFamily="50" charset="-128"/>
                        <a:ea typeface="HG丸ｺﾞｼｯｸM-PRO"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 xmlns:a16="http://schemas.microsoft.com/office/drawing/2014/main" val="10000"/>
                  </a:ext>
                </a:extLst>
              </a:tr>
            </a:tbl>
          </a:graphicData>
        </a:graphic>
      </p:graphicFrame>
    </p:spTree>
    <p:extLst>
      <p:ext uri="{BB962C8B-B14F-4D97-AF65-F5344CB8AC3E}">
        <p14:creationId xmlns:p14="http://schemas.microsoft.com/office/powerpoint/2010/main" val="334060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70368" y="5673090"/>
            <a:ext cx="5904655" cy="2056396"/>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1"/>
          <p:cNvGrpSpPr/>
          <p:nvPr/>
        </p:nvGrpSpPr>
        <p:grpSpPr>
          <a:xfrm>
            <a:off x="188595" y="3065475"/>
            <a:ext cx="2252541" cy="390043"/>
            <a:chOff x="2057025" y="3661889"/>
            <a:chExt cx="2252541" cy="360040"/>
          </a:xfrm>
          <a:solidFill>
            <a:schemeClr val="accent4"/>
          </a:solidFill>
        </p:grpSpPr>
        <p:sp>
          <p:nvSpPr>
            <p:cNvPr id="3" name="角丸四角形 2"/>
            <p:cNvSpPr/>
            <p:nvPr/>
          </p:nvSpPr>
          <p:spPr>
            <a:xfrm>
              <a:off x="2069632" y="3661889"/>
              <a:ext cx="2239934" cy="36004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057025" y="3685653"/>
              <a:ext cx="2252540" cy="312512"/>
            </a:xfrm>
            <a:prstGeom prst="rect">
              <a:avLst/>
            </a:prstGeom>
            <a:noFill/>
            <a:ln>
              <a:noFill/>
            </a:ln>
          </p:spPr>
          <p:txBody>
            <a:bodyPr wrap="none">
              <a:spAutoFit/>
            </a:bodyPr>
            <a:lstStyle/>
            <a:p>
              <a:r>
                <a:rPr lang="ja-JP" altLang="ja-JP" sz="1600" dirty="0">
                  <a:solidFill>
                    <a:schemeClr val="bg1"/>
                  </a:solidFill>
                  <a:latin typeface="HGS創英角ｺﾞｼｯｸUB" pitchFamily="50" charset="-128"/>
                  <a:ea typeface="HGS創英角ｺﾞｼｯｸUB" pitchFamily="50" charset="-128"/>
                </a:rPr>
                <a:t>入院</a:t>
              </a:r>
              <a:r>
                <a:rPr lang="ja-JP" altLang="en-US" sz="1600" dirty="0">
                  <a:solidFill>
                    <a:schemeClr val="bg1"/>
                  </a:solidFill>
                  <a:latin typeface="HGS創英角ｺﾞｼｯｸUB" pitchFamily="50" charset="-128"/>
                  <a:ea typeface="HGS創英角ｺﾞｼｯｸUB" pitchFamily="50" charset="-128"/>
                </a:rPr>
                <a:t>生活に必要なもの</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5" name="正方形/長方形 4"/>
          <p:cNvSpPr/>
          <p:nvPr/>
        </p:nvSpPr>
        <p:spPr>
          <a:xfrm>
            <a:off x="2780928" y="3152775"/>
            <a:ext cx="3429000" cy="276999"/>
          </a:xfrm>
          <a:prstGeom prst="rect">
            <a:avLst/>
          </a:prstGeom>
        </p:spPr>
        <p:txBody>
          <a:bodyPr>
            <a:spAutoFit/>
          </a:bodyPr>
          <a:lstStyle/>
          <a:p>
            <a:r>
              <a:rPr lang="ja-JP" altLang="ja-JP" sz="1200" b="1" dirty="0">
                <a:latin typeface="HG丸ｺﾞｼｯｸM-PRO" pitchFamily="50" charset="-128"/>
                <a:ea typeface="HG丸ｺﾞｼｯｸM-PRO" pitchFamily="50" charset="-128"/>
              </a:rPr>
              <a:t>～所持品には必ずお名前をお書きください～</a:t>
            </a:r>
            <a:endParaRPr lang="ja-JP" altLang="ja-JP" sz="1200" dirty="0">
              <a:latin typeface="HG丸ｺﾞｼｯｸM-PRO" pitchFamily="50" charset="-128"/>
              <a:ea typeface="HG丸ｺﾞｼｯｸM-PRO" pitchFamily="50" charset="-128"/>
            </a:endParaRPr>
          </a:p>
        </p:txBody>
      </p:sp>
      <p:sp>
        <p:nvSpPr>
          <p:cNvPr id="6" name="正方形/長方形 5"/>
          <p:cNvSpPr/>
          <p:nvPr/>
        </p:nvSpPr>
        <p:spPr>
          <a:xfrm>
            <a:off x="332655" y="3547367"/>
            <a:ext cx="6180082" cy="4285994"/>
          </a:xfrm>
          <a:prstGeom prst="rect">
            <a:avLst/>
          </a:prstGeom>
          <a:no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 name="正方形/長方形 6"/>
          <p:cNvSpPr/>
          <p:nvPr/>
        </p:nvSpPr>
        <p:spPr>
          <a:xfrm>
            <a:off x="332655" y="7833360"/>
            <a:ext cx="6192689" cy="430887"/>
          </a:xfrm>
          <a:prstGeom prst="rect">
            <a:avLst/>
          </a:prstGeom>
        </p:spPr>
        <p:txBody>
          <a:bodyPr wrap="square">
            <a:spAutoFit/>
          </a:bodyPr>
          <a:lstStyle/>
          <a:p>
            <a:r>
              <a:rPr lang="ja-JP" altLang="en-US" sz="1100" b="1" dirty="0">
                <a:solidFill>
                  <a:schemeClr val="accent1"/>
                </a:solidFill>
                <a:latin typeface="HG丸ｺﾞｼｯｸM-PRO" pitchFamily="50" charset="-128"/>
                <a:ea typeface="HG丸ｺﾞｼｯｸM-PRO" pitchFamily="50" charset="-128"/>
              </a:rPr>
              <a:t>　</a:t>
            </a:r>
            <a:r>
              <a:rPr lang="ja-JP" altLang="ja-JP" sz="1100" b="1" dirty="0">
                <a:solidFill>
                  <a:srgbClr val="FF0000"/>
                </a:solidFill>
                <a:latin typeface="HG丸ｺﾞｼｯｸM-PRO" pitchFamily="50" charset="-128"/>
                <a:ea typeface="HG丸ｺﾞｼｯｸM-PRO" pitchFamily="50" charset="-128"/>
              </a:rPr>
              <a:t>盗難・紛失につきまして、当院では一切の責任を負いかねます。貴重品や必要以上の現金は、持ち込まないようお願いします。</a:t>
            </a:r>
            <a:endParaRPr lang="ja-JP" altLang="ja-JP" sz="1100" u="sng" dirty="0">
              <a:solidFill>
                <a:srgbClr val="FF0000"/>
              </a:solidFill>
              <a:latin typeface="HG丸ｺﾞｼｯｸM-PRO" pitchFamily="50" charset="-128"/>
              <a:ea typeface="HG丸ｺﾞｼｯｸM-PRO" pitchFamily="50" charset="-128"/>
            </a:endParaRPr>
          </a:p>
        </p:txBody>
      </p:sp>
      <p:sp>
        <p:nvSpPr>
          <p:cNvPr id="8" name="正方形/長方形 7"/>
          <p:cNvSpPr/>
          <p:nvPr/>
        </p:nvSpPr>
        <p:spPr>
          <a:xfrm>
            <a:off x="332655" y="3512820"/>
            <a:ext cx="6336704" cy="2215991"/>
          </a:xfrm>
          <a:prstGeom prst="rect">
            <a:avLst/>
          </a:prstGeom>
        </p:spPr>
        <p:txBody>
          <a:bodyPr wrap="square">
            <a:spAutoFit/>
          </a:bodyPr>
          <a:lstStyle/>
          <a:p>
            <a:pPr>
              <a:lnSpc>
                <a:spcPct val="150000"/>
              </a:lnSpc>
            </a:pP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認印</a:t>
            </a:r>
            <a:r>
              <a:rPr lang="ja-JP" altLang="ja-JP" sz="1150" dirty="0">
                <a:latin typeface="HG丸ｺﾞｼｯｸM-PRO" pitchFamily="50" charset="-128"/>
                <a:ea typeface="HG丸ｺﾞｼｯｸM-PRO" pitchFamily="50" charset="-128"/>
              </a:rPr>
              <a:t>（</a:t>
            </a:r>
            <a:r>
              <a:rPr lang="ja-JP" altLang="en-US" sz="1150" dirty="0">
                <a:latin typeface="HG丸ｺﾞｼｯｸM-PRO" pitchFamily="50" charset="-128"/>
                <a:ea typeface="HG丸ｺﾞｼｯｸM-PRO" pitchFamily="50" charset="-128"/>
              </a:rPr>
              <a:t>書類</a:t>
            </a:r>
            <a:r>
              <a:rPr lang="ja-JP" altLang="ja-JP" sz="1150" dirty="0">
                <a:latin typeface="HG丸ｺﾞｼｯｸM-PRO" pitchFamily="50" charset="-128"/>
                <a:ea typeface="HG丸ｺﾞｼｯｸM-PRO" pitchFamily="50" charset="-128"/>
              </a:rPr>
              <a:t>の押印に必要なため）　</a:t>
            </a:r>
            <a:r>
              <a:rPr lang="ja-JP" altLang="en-US" sz="1150" dirty="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緑内障</a:t>
            </a:r>
            <a:r>
              <a:rPr lang="ja-JP" altLang="ja-JP" sz="1150" dirty="0">
                <a:latin typeface="HG丸ｺﾞｼｯｸM-PRO" pitchFamily="50" charset="-128"/>
                <a:ea typeface="HG丸ｺﾞｼｯｸM-PRO" pitchFamily="50" charset="-128"/>
              </a:rPr>
              <a:t>カード、ペースメーカー手帳</a:t>
            </a:r>
            <a:r>
              <a:rPr lang="ja-JP" altLang="en-US" sz="1150" dirty="0">
                <a:latin typeface="HG丸ｺﾞｼｯｸM-PRO" pitchFamily="50" charset="-128"/>
                <a:ea typeface="HG丸ｺﾞｼｯｸM-PRO" pitchFamily="50" charset="-128"/>
              </a:rPr>
              <a:t>等</a:t>
            </a:r>
            <a:endParaRPr lang="ja-JP" altLang="ja-JP" sz="1150" dirty="0">
              <a:latin typeface="HG丸ｺﾞｼｯｸM-PRO" pitchFamily="50" charset="-128"/>
              <a:ea typeface="HG丸ｺﾞｼｯｸM-PRO" pitchFamily="50" charset="-128"/>
            </a:endParaRPr>
          </a:p>
          <a:p>
            <a:pPr>
              <a:lnSpc>
                <a:spcPct val="150000"/>
              </a:lnSpc>
            </a:pP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現在</a:t>
            </a:r>
            <a:r>
              <a:rPr lang="ja-JP" altLang="ja-JP" sz="1150" dirty="0">
                <a:latin typeface="HG丸ｺﾞｼｯｸM-PRO" pitchFamily="50" charset="-128"/>
                <a:ea typeface="HG丸ｺﾞｼｯｸM-PRO" pitchFamily="50" charset="-128"/>
              </a:rPr>
              <a:t>服用中の薬</a:t>
            </a:r>
            <a:r>
              <a:rPr lang="ja-JP" altLang="en-US" sz="1150" dirty="0">
                <a:latin typeface="HG丸ｺﾞｼｯｸM-PRO" pitchFamily="50" charset="-128"/>
                <a:ea typeface="HG丸ｺﾞｼｯｸM-PRO" pitchFamily="50" charset="-128"/>
              </a:rPr>
              <a:t>（一時中止薬も含む）</a:t>
            </a:r>
            <a:r>
              <a:rPr lang="ja-JP" altLang="ja-JP" sz="1150" dirty="0">
                <a:latin typeface="HG丸ｺﾞｼｯｸM-PRO" pitchFamily="50" charset="-128"/>
                <a:ea typeface="HG丸ｺﾞｼｯｸM-PRO" pitchFamily="50" charset="-128"/>
              </a:rPr>
              <a:t>　</a:t>
            </a:r>
            <a:r>
              <a:rPr lang="ja-JP" altLang="en-US" sz="1150" dirty="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30" dirty="0" smtClean="0">
                <a:latin typeface="HG丸ｺﾞｼｯｸM-PRO" pitchFamily="50" charset="-128"/>
                <a:ea typeface="HG丸ｺﾞｼｯｸM-PRO" pitchFamily="50" charset="-128"/>
              </a:rPr>
              <a:t>お薬</a:t>
            </a:r>
            <a:r>
              <a:rPr lang="ja-JP" altLang="ja-JP" sz="1130" dirty="0">
                <a:latin typeface="HG丸ｺﾞｼｯｸM-PRO" pitchFamily="50" charset="-128"/>
                <a:ea typeface="HG丸ｺﾞｼｯｸM-PRO" pitchFamily="50" charset="-128"/>
              </a:rPr>
              <a:t>手帳、お薬のしおり、薬剤情報提供書</a:t>
            </a:r>
            <a:r>
              <a:rPr lang="ja-JP" altLang="en-US" sz="1130" dirty="0">
                <a:latin typeface="HG丸ｺﾞｼｯｸM-PRO" pitchFamily="50" charset="-128"/>
                <a:ea typeface="HG丸ｺﾞｼｯｸM-PRO" pitchFamily="50" charset="-128"/>
              </a:rPr>
              <a:t>等</a:t>
            </a:r>
            <a:r>
              <a:rPr lang="ja-JP" altLang="ja-JP" sz="1150" dirty="0">
                <a:latin typeface="HG丸ｺﾞｼｯｸM-PRO" pitchFamily="50" charset="-128"/>
                <a:ea typeface="HG丸ｺﾞｼｯｸM-PRO" pitchFamily="50" charset="-128"/>
              </a:rPr>
              <a:t>　</a:t>
            </a:r>
          </a:p>
          <a:p>
            <a:pPr>
              <a:lnSpc>
                <a:spcPct val="150000"/>
              </a:lnSpc>
            </a:pP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筆記</a:t>
            </a:r>
            <a:r>
              <a:rPr lang="ja-JP" altLang="ja-JP" sz="1150" dirty="0">
                <a:latin typeface="HG丸ｺﾞｼｯｸM-PRO" pitchFamily="50" charset="-128"/>
                <a:ea typeface="HG丸ｺﾞｼｯｸM-PRO" pitchFamily="50" charset="-128"/>
              </a:rPr>
              <a:t>用具　</a:t>
            </a: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洗濯物</a:t>
            </a:r>
            <a:r>
              <a:rPr lang="ja-JP" altLang="en-US" sz="1150" dirty="0">
                <a:latin typeface="HG丸ｺﾞｼｯｸM-PRO" pitchFamily="50" charset="-128"/>
                <a:ea typeface="HG丸ｺﾞｼｯｸM-PRO" pitchFamily="50" charset="-128"/>
              </a:rPr>
              <a:t>を入れるビニール袋　　</a:t>
            </a:r>
            <a:r>
              <a:rPr lang="ja-JP" altLang="ja-JP" sz="1150" dirty="0">
                <a:latin typeface="HG丸ｺﾞｼｯｸM-PRO" pitchFamily="50" charset="-128"/>
                <a:ea typeface="HG丸ｺﾞｼｯｸM-PRO" pitchFamily="50" charset="-128"/>
              </a:rPr>
              <a:t>　</a:t>
            </a:r>
            <a:endParaRPr lang="en-US" altLang="ja-JP" sz="1150" dirty="0" smtClean="0">
              <a:latin typeface="HG丸ｺﾞｼｯｸM-PRO" pitchFamily="50" charset="-128"/>
              <a:ea typeface="HG丸ｺﾞｼｯｸM-PRO" pitchFamily="50" charset="-128"/>
            </a:endParaRPr>
          </a:p>
          <a:p>
            <a:pPr>
              <a:lnSpc>
                <a:spcPct val="150000"/>
              </a:lnSpc>
            </a:pPr>
            <a:r>
              <a:rPr lang="ja-JP" altLang="en-US" sz="1150" dirty="0" smtClean="0">
                <a:latin typeface="HG丸ｺﾞｼｯｸM-PRO" pitchFamily="50" charset="-128"/>
                <a:ea typeface="HG丸ｺﾞｼｯｸM-PRO" pitchFamily="50" charset="-128"/>
              </a:rPr>
              <a:t>□ </a:t>
            </a:r>
            <a:r>
              <a:rPr lang="ja-JP" altLang="ja-JP" sz="1150" dirty="0" smtClean="0">
                <a:latin typeface="HG丸ｺﾞｼｯｸM-PRO" pitchFamily="50" charset="-128"/>
                <a:ea typeface="HG丸ｺﾞｼｯｸM-PRO" pitchFamily="50" charset="-128"/>
              </a:rPr>
              <a:t>履き</a:t>
            </a:r>
            <a:r>
              <a:rPr lang="ja-JP" altLang="ja-JP" sz="1150" dirty="0">
                <a:latin typeface="HG丸ｺﾞｼｯｸM-PRO" pitchFamily="50" charset="-128"/>
                <a:ea typeface="HG丸ｺﾞｼｯｸM-PRO" pitchFamily="50" charset="-128"/>
              </a:rPr>
              <a:t>もの</a:t>
            </a:r>
            <a:r>
              <a:rPr lang="ja-JP" altLang="ja-JP" sz="1150" dirty="0" smtClean="0">
                <a:latin typeface="HG丸ｺﾞｼｯｸM-PRO" pitchFamily="50" charset="-128"/>
                <a:ea typeface="HG丸ｺﾞｼｯｸM-PRO" pitchFamily="50" charset="-128"/>
              </a:rPr>
              <a:t>（</a:t>
            </a:r>
            <a:r>
              <a:rPr lang="ja-JP" altLang="en-US" sz="1150" dirty="0">
                <a:latin typeface="HG丸ｺﾞｼｯｸM-PRO" pitchFamily="50" charset="-128"/>
                <a:ea typeface="HG丸ｺﾞｼｯｸM-PRO" pitchFamily="50" charset="-128"/>
              </a:rPr>
              <a:t>すべりにく</a:t>
            </a:r>
            <a:r>
              <a:rPr lang="ja-JP" altLang="en-US" sz="1150" dirty="0" smtClean="0">
                <a:latin typeface="HG丸ｺﾞｼｯｸM-PRO" pitchFamily="50" charset="-128"/>
                <a:ea typeface="HG丸ｺﾞｼｯｸM-PRO" pitchFamily="50" charset="-128"/>
              </a:rPr>
              <a:t>く脱げにくい</a:t>
            </a:r>
            <a:r>
              <a:rPr lang="ja-JP" altLang="ja-JP" sz="1150" dirty="0">
                <a:latin typeface="HG丸ｺﾞｼｯｸM-PRO" pitchFamily="50" charset="-128"/>
                <a:ea typeface="HG丸ｺﾞｼｯｸM-PRO" pitchFamily="50" charset="-128"/>
              </a:rPr>
              <a:t>もの</a:t>
            </a:r>
            <a:r>
              <a:rPr lang="ja-JP" altLang="ja-JP" sz="1150" dirty="0" smtClean="0">
                <a:latin typeface="HG丸ｺﾞｼｯｸM-PRO" pitchFamily="50" charset="-128"/>
                <a:ea typeface="HG丸ｺﾞｼｯｸM-PRO" pitchFamily="50" charset="-128"/>
              </a:rPr>
              <a:t>）</a:t>
            </a:r>
            <a:r>
              <a:rPr lang="ja-JP" altLang="en-US" sz="1150" dirty="0">
                <a:latin typeface="HG丸ｺﾞｼｯｸM-PRO" pitchFamily="50" charset="-128"/>
                <a:ea typeface="HG丸ｺﾞｼｯｸM-PRO" pitchFamily="50" charset="-128"/>
              </a:rPr>
              <a:t> </a:t>
            </a:r>
            <a:r>
              <a:rPr lang="en-US" altLang="ja-JP" sz="1150" dirty="0" smtClean="0">
                <a:latin typeface="HG丸ｺﾞｼｯｸM-PRO" pitchFamily="50" charset="-128"/>
                <a:ea typeface="HG丸ｺﾞｼｯｸM-PRO" pitchFamily="50" charset="-128"/>
              </a:rPr>
              <a:t> …</a:t>
            </a:r>
            <a:r>
              <a:rPr lang="ja-JP" altLang="en-US" sz="1150" dirty="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売店でも購入できます。</a:t>
            </a:r>
            <a:endParaRPr lang="en-US" altLang="ja-JP" sz="1150" dirty="0" smtClean="0">
              <a:latin typeface="HG丸ｺﾞｼｯｸM-PRO" pitchFamily="50" charset="-128"/>
              <a:ea typeface="HG丸ｺﾞｼｯｸM-PRO" pitchFamily="50" charset="-128"/>
            </a:endParaRPr>
          </a:p>
          <a:p>
            <a:pPr>
              <a:lnSpc>
                <a:spcPct val="150000"/>
              </a:lnSpc>
            </a:pPr>
            <a:r>
              <a:rPr lang="ja-JP" altLang="en-US" sz="1150" dirty="0" smtClean="0">
                <a:latin typeface="HG丸ｺﾞｼｯｸM-PRO" pitchFamily="50" charset="-128"/>
                <a:ea typeface="HG丸ｺﾞｼｯｸM-PRO" pitchFamily="50" charset="-128"/>
              </a:rPr>
              <a:t>★</a:t>
            </a:r>
            <a:r>
              <a:rPr lang="ja-JP" altLang="ja-JP" sz="1150" dirty="0" smtClean="0">
                <a:latin typeface="HG丸ｺﾞｼｯｸM-PRO" pitchFamily="50" charset="-128"/>
                <a:ea typeface="HG丸ｺﾞｼｯｸM-PRO" pitchFamily="50" charset="-128"/>
              </a:rPr>
              <a:t>イヤホン</a:t>
            </a:r>
            <a:r>
              <a:rPr lang="ja-JP" altLang="en-US" sz="1150" dirty="0">
                <a:latin typeface="HG丸ｺﾞｼｯｸM-PRO" pitchFamily="50" charset="-128"/>
                <a:ea typeface="HG丸ｺﾞｼｯｸM-PRO" pitchFamily="50" charset="-128"/>
              </a:rPr>
              <a:t>（</a:t>
            </a:r>
            <a:r>
              <a:rPr lang="ja-JP" altLang="ja-JP" sz="1150" dirty="0" smtClean="0">
                <a:latin typeface="HG丸ｺﾞｼｯｸM-PRO" pitchFamily="50" charset="-128"/>
                <a:ea typeface="HG丸ｺﾞｼｯｸM-PRO" pitchFamily="50" charset="-128"/>
              </a:rPr>
              <a:t>大部屋</a:t>
            </a:r>
            <a:r>
              <a:rPr lang="ja-JP" altLang="ja-JP" sz="1150" dirty="0">
                <a:latin typeface="HG丸ｺﾞｼｯｸM-PRO" pitchFamily="50" charset="-128"/>
                <a:ea typeface="HG丸ｺﾞｼｯｸM-PRO" pitchFamily="50" charset="-128"/>
              </a:rPr>
              <a:t>でのテレビ視聴用と</a:t>
            </a:r>
            <a:r>
              <a:rPr lang="ja-JP" altLang="ja-JP" sz="1150" dirty="0" smtClean="0">
                <a:latin typeface="HG丸ｺﾞｼｯｸM-PRO" pitchFamily="50" charset="-128"/>
                <a:ea typeface="HG丸ｺﾞｼｯｸM-PRO" pitchFamily="50" charset="-128"/>
              </a:rPr>
              <a:t>して</a:t>
            </a:r>
            <a:r>
              <a:rPr lang="ja-JP" altLang="en-US" sz="1150" dirty="0" smtClean="0">
                <a:latin typeface="HG丸ｺﾞｼｯｸM-PRO" pitchFamily="50" charset="-128"/>
                <a:ea typeface="HG丸ｺﾞｼｯｸM-PRO" pitchFamily="50" charset="-128"/>
              </a:rPr>
              <a:t>）</a:t>
            </a:r>
            <a:r>
              <a:rPr lang="en-US" altLang="ja-JP" sz="1150" dirty="0" smtClean="0">
                <a:latin typeface="HG丸ｺﾞｼｯｸM-PRO" pitchFamily="50" charset="-128"/>
                <a:ea typeface="HG丸ｺﾞｼｯｸM-PRO" pitchFamily="50" charset="-128"/>
              </a:rPr>
              <a:t>… </a:t>
            </a:r>
            <a:r>
              <a:rPr lang="ja-JP" altLang="en-US" sz="1150" dirty="0" smtClean="0">
                <a:latin typeface="HG丸ｺﾞｼｯｸM-PRO" pitchFamily="50" charset="-128"/>
                <a:ea typeface="HG丸ｺﾞｼｯｸM-PRO" pitchFamily="50" charset="-128"/>
              </a:rPr>
              <a:t>病棟</a:t>
            </a:r>
            <a:r>
              <a:rPr lang="ja-JP" altLang="en-US" sz="1150" dirty="0">
                <a:latin typeface="HG丸ｺﾞｼｯｸM-PRO" pitchFamily="50" charset="-128"/>
                <a:ea typeface="HG丸ｺﾞｼｯｸM-PRO" pitchFamily="50" charset="-128"/>
              </a:rPr>
              <a:t>の自動販売機でも購入できます。</a:t>
            </a:r>
            <a:r>
              <a:rPr lang="ja-JP" altLang="ja-JP" sz="1150" dirty="0">
                <a:latin typeface="HG丸ｺﾞｼｯｸM-PRO" pitchFamily="50" charset="-128"/>
                <a:ea typeface="HG丸ｺﾞｼｯｸM-PRO" pitchFamily="50" charset="-128"/>
              </a:rPr>
              <a:t>　　　　　　　　　　　　　</a:t>
            </a:r>
          </a:p>
          <a:p>
            <a:pPr>
              <a:lnSpc>
                <a:spcPct val="150000"/>
              </a:lnSpc>
            </a:pPr>
            <a:r>
              <a:rPr lang="ja-JP" altLang="en-US" sz="1150" dirty="0">
                <a:latin typeface="HG丸ｺﾞｼｯｸM-PRO" pitchFamily="50" charset="-128"/>
                <a:ea typeface="HG丸ｺﾞｼｯｸM-PRO" pitchFamily="50" charset="-128"/>
              </a:rPr>
              <a:t>★</a:t>
            </a:r>
            <a:r>
              <a:rPr lang="ja-JP" altLang="ja-JP" sz="1150" dirty="0">
                <a:latin typeface="HG丸ｺﾞｼｯｸM-PRO" pitchFamily="50" charset="-128"/>
                <a:ea typeface="HG丸ｺﾞｼｯｸM-PRO" pitchFamily="50" charset="-128"/>
              </a:rPr>
              <a:t>洗面用具［洗面器・歯みがきセット・ボディーソープ・シャンプー・ひげ剃り等］</a:t>
            </a:r>
            <a:endParaRPr lang="en-US" altLang="ja-JP" sz="1150" dirty="0">
              <a:latin typeface="HG丸ｺﾞｼｯｸM-PRO" pitchFamily="50" charset="-128"/>
              <a:ea typeface="HG丸ｺﾞｼｯｸM-PRO" pitchFamily="50" charset="-128"/>
            </a:endParaRPr>
          </a:p>
          <a:p>
            <a:pPr>
              <a:lnSpc>
                <a:spcPct val="150000"/>
              </a:lnSpc>
            </a:pPr>
            <a:r>
              <a:rPr lang="ja-JP" altLang="en-US" sz="1150" dirty="0">
                <a:latin typeface="HG丸ｺﾞｼｯｸM-PRO" pitchFamily="50" charset="-128"/>
                <a:ea typeface="HG丸ｺﾞｼｯｸM-PRO" pitchFamily="50" charset="-128"/>
              </a:rPr>
              <a:t>★はし・スプーン・コップ（割れにくいもの</a:t>
            </a:r>
            <a:r>
              <a:rPr lang="ja-JP" altLang="en-US" sz="1150" dirty="0" smtClean="0">
                <a:latin typeface="HG丸ｺﾞｼｯｸM-PRO" pitchFamily="50" charset="-128"/>
                <a:ea typeface="HG丸ｺﾞｼｯｸM-PRO" pitchFamily="50" charset="-128"/>
              </a:rPr>
              <a:t>）　 </a:t>
            </a:r>
            <a:r>
              <a:rPr lang="ja-JP" altLang="en-US" sz="1150" dirty="0">
                <a:latin typeface="HG丸ｺﾞｼｯｸM-PRO" pitchFamily="50" charset="-128"/>
                <a:ea typeface="HG丸ｺﾞｼｯｸM-PRO" pitchFamily="50" charset="-128"/>
              </a:rPr>
              <a:t>★ティッシュペーパー</a:t>
            </a:r>
            <a:endParaRPr lang="en-US" altLang="ja-JP" sz="1150" dirty="0">
              <a:latin typeface="HG丸ｺﾞｼｯｸM-PRO" pitchFamily="50" charset="-128"/>
              <a:ea typeface="HG丸ｺﾞｼｯｸM-PRO" pitchFamily="50" charset="-128"/>
            </a:endParaRPr>
          </a:p>
          <a:p>
            <a:pPr>
              <a:lnSpc>
                <a:spcPct val="150000"/>
              </a:lnSpc>
            </a:pPr>
            <a:r>
              <a:rPr lang="ja-JP" altLang="en-US" sz="1150" dirty="0">
                <a:latin typeface="HG丸ｺﾞｼｯｸM-PRO" pitchFamily="50" charset="-128"/>
                <a:ea typeface="HG丸ｺﾞｼｯｸM-PRO" pitchFamily="50" charset="-128"/>
              </a:rPr>
              <a:t>★寝</a:t>
            </a:r>
            <a:r>
              <a:rPr lang="ja-JP" altLang="en-US" sz="1150" dirty="0" smtClean="0">
                <a:latin typeface="HG丸ｺﾞｼｯｸM-PRO" pitchFamily="50" charset="-128"/>
                <a:ea typeface="HG丸ｺﾞｼｯｸM-PRO" pitchFamily="50" charset="-128"/>
              </a:rPr>
              <a:t>衣・下着　</a:t>
            </a:r>
            <a:r>
              <a:rPr lang="ja-JP" altLang="en-US" sz="1150" dirty="0">
                <a:latin typeface="HG丸ｺﾞｼｯｸM-PRO" pitchFamily="50" charset="-128"/>
                <a:ea typeface="HG丸ｺﾞｼｯｸM-PRO" pitchFamily="50" charset="-128"/>
              </a:rPr>
              <a:t>　　　　　　　　　　　　　　　 ★タオル・バスタオル</a:t>
            </a:r>
            <a:r>
              <a:rPr lang="ja-JP" altLang="ja-JP" sz="1150" dirty="0">
                <a:latin typeface="HG丸ｺﾞｼｯｸM-PRO" pitchFamily="50" charset="-128"/>
                <a:ea typeface="HG丸ｺﾞｼｯｸM-PRO" pitchFamily="50" charset="-128"/>
              </a:rPr>
              <a:t>　</a:t>
            </a:r>
            <a:endParaRPr lang="en-US" altLang="ja-JP" sz="1150" dirty="0">
              <a:latin typeface="HG丸ｺﾞｼｯｸM-PRO" pitchFamily="50" charset="-128"/>
              <a:ea typeface="HG丸ｺﾞｼｯｸM-PRO" pitchFamily="50" charset="-128"/>
            </a:endParaRPr>
          </a:p>
        </p:txBody>
      </p:sp>
      <p:sp>
        <p:nvSpPr>
          <p:cNvPr id="9" name="正方形/長方形 8"/>
          <p:cNvSpPr/>
          <p:nvPr/>
        </p:nvSpPr>
        <p:spPr>
          <a:xfrm>
            <a:off x="404663" y="5673090"/>
            <a:ext cx="5976664" cy="2112117"/>
          </a:xfrm>
          <a:prstGeom prst="rect">
            <a:avLst/>
          </a:prstGeom>
        </p:spPr>
        <p:txBody>
          <a:bodyPr wrap="square">
            <a:spAutoFit/>
          </a:bodyPr>
          <a:lstStyle/>
          <a:p>
            <a:pPr lvl="0">
              <a:lnSpc>
                <a:spcPct val="125000"/>
              </a:lnSpc>
            </a:pPr>
            <a:r>
              <a:rPr lang="en-US" altLang="ja-JP" sz="1050" dirty="0" smtClean="0">
                <a:solidFill>
                  <a:prstClr val="black"/>
                </a:solidFill>
                <a:latin typeface="HG丸ｺﾞｼｯｸM-PRO" pitchFamily="50" charset="-128"/>
                <a:ea typeface="HG丸ｺﾞｼｯｸM-PRO" pitchFamily="50" charset="-128"/>
              </a:rPr>
              <a:t>※</a:t>
            </a:r>
            <a:r>
              <a:rPr lang="ja-JP" altLang="en-US" sz="1050" dirty="0">
                <a:solidFill>
                  <a:prstClr val="black"/>
                </a:solidFill>
                <a:latin typeface="HG丸ｺﾞｼｯｸM-PRO" pitchFamily="50" charset="-128"/>
                <a:ea typeface="HG丸ｺﾞｼｯｸM-PRO" pitchFamily="50" charset="-128"/>
              </a:rPr>
              <a:t>　</a:t>
            </a:r>
            <a:r>
              <a:rPr lang="ja-JP" altLang="en-US" sz="1050" dirty="0" smtClean="0">
                <a:solidFill>
                  <a:prstClr val="black"/>
                </a:solidFill>
                <a:latin typeface="HG丸ｺﾞｼｯｸM-PRO" pitchFamily="50" charset="-128"/>
                <a:ea typeface="HG丸ｺﾞｼｯｸM-PRO" pitchFamily="50" charset="-128"/>
              </a:rPr>
              <a:t>★</a:t>
            </a:r>
            <a:r>
              <a:rPr lang="ja-JP" altLang="en-US" sz="1050" dirty="0">
                <a:solidFill>
                  <a:prstClr val="black"/>
                </a:solidFill>
                <a:latin typeface="HG丸ｺﾞｼｯｸM-PRO" pitchFamily="50" charset="-128"/>
                <a:ea typeface="HG丸ｺﾞｼｯｸM-PRO" pitchFamily="50" charset="-128"/>
              </a:rPr>
              <a:t>印のものは業者からの貸し出し（有料）又は売店</a:t>
            </a:r>
            <a:r>
              <a:rPr lang="ja-JP" altLang="en-US" sz="1050">
                <a:solidFill>
                  <a:prstClr val="black"/>
                </a:solidFill>
                <a:latin typeface="HG丸ｺﾞｼｯｸM-PRO" pitchFamily="50" charset="-128"/>
                <a:ea typeface="HG丸ｺﾞｼｯｸM-PRO" pitchFamily="50" charset="-128"/>
              </a:rPr>
              <a:t>等</a:t>
            </a:r>
            <a:r>
              <a:rPr lang="ja-JP" altLang="en-US" sz="1050" smtClean="0">
                <a:solidFill>
                  <a:prstClr val="black"/>
                </a:solidFill>
                <a:latin typeface="HG丸ｺﾞｼｯｸM-PRO" pitchFamily="50" charset="-128"/>
                <a:ea typeface="HG丸ｺﾞｼｯｸM-PRO" pitchFamily="50" charset="-128"/>
              </a:rPr>
              <a:t>でご準備をお願いします</a:t>
            </a:r>
            <a:r>
              <a:rPr lang="ja-JP" altLang="en-US" sz="1050" dirty="0" smtClean="0">
                <a:solidFill>
                  <a:prstClr val="black"/>
                </a:solidFill>
                <a:latin typeface="HG丸ｺﾞｼｯｸM-PRO" pitchFamily="50" charset="-128"/>
                <a:ea typeface="HG丸ｺﾞｼｯｸM-PRO" pitchFamily="50" charset="-128"/>
              </a:rPr>
              <a:t>。 </a:t>
            </a:r>
            <a:endParaRPr lang="en-US" altLang="ja-JP" sz="1050" dirty="0">
              <a:solidFill>
                <a:prstClr val="black"/>
              </a:solidFill>
              <a:latin typeface="HG丸ｺﾞｼｯｸM-PRO" pitchFamily="50" charset="-128"/>
              <a:ea typeface="HG丸ｺﾞｼｯｸM-PRO" pitchFamily="50" charset="-128"/>
            </a:endParaRPr>
          </a:p>
          <a:p>
            <a:pPr lvl="0">
              <a:lnSpc>
                <a:spcPct val="125000"/>
              </a:lnSpc>
            </a:pPr>
            <a:r>
              <a:rPr lang="ja-JP" altLang="ja-JP" sz="1050" dirty="0" smtClean="0">
                <a:solidFill>
                  <a:prstClr val="black"/>
                </a:solidFill>
                <a:latin typeface="HG丸ｺﾞｼｯｸM-PRO" pitchFamily="50" charset="-128"/>
                <a:ea typeface="HG丸ｺﾞｼｯｸM-PRO" pitchFamily="50" charset="-128"/>
              </a:rPr>
              <a:t>※</a:t>
            </a:r>
            <a:r>
              <a:rPr lang="ja-JP" altLang="en-US" sz="1050" dirty="0" smtClean="0">
                <a:solidFill>
                  <a:prstClr val="black"/>
                </a:solidFill>
                <a:latin typeface="HG丸ｺﾞｼｯｸM-PRO" pitchFamily="50" charset="-128"/>
                <a:ea typeface="HG丸ｺﾞｼｯｸM-PRO" pitchFamily="50" charset="-128"/>
              </a:rPr>
              <a:t>　</a:t>
            </a:r>
            <a:r>
              <a:rPr lang="ja-JP" altLang="ja-JP" sz="1050" dirty="0" smtClean="0">
                <a:solidFill>
                  <a:prstClr val="black"/>
                </a:solidFill>
                <a:latin typeface="HG丸ｺﾞｼｯｸM-PRO" pitchFamily="50" charset="-128"/>
                <a:ea typeface="HG丸ｺﾞｼｯｸM-PRO" pitchFamily="50" charset="-128"/>
              </a:rPr>
              <a:t>紙</a:t>
            </a:r>
            <a:r>
              <a:rPr lang="ja-JP" altLang="ja-JP" sz="1050" dirty="0">
                <a:solidFill>
                  <a:prstClr val="black"/>
                </a:solidFill>
                <a:latin typeface="HG丸ｺﾞｼｯｸM-PRO" pitchFamily="50" charset="-128"/>
                <a:ea typeface="HG丸ｺﾞｼｯｸM-PRO" pitchFamily="50" charset="-128"/>
              </a:rPr>
              <a:t>おむつ：大人用は</a:t>
            </a:r>
            <a:r>
              <a:rPr lang="ja-JP" altLang="en-US" sz="1050" dirty="0">
                <a:solidFill>
                  <a:prstClr val="black"/>
                </a:solidFill>
                <a:latin typeface="HG丸ｺﾞｼｯｸM-PRO" pitchFamily="50" charset="-128"/>
                <a:ea typeface="HG丸ｺﾞｼｯｸM-PRO" pitchFamily="50" charset="-128"/>
              </a:rPr>
              <a:t>業者対応（有料）のものがあります。</a:t>
            </a:r>
            <a:endParaRPr lang="en-US" altLang="ja-JP" sz="1050" dirty="0">
              <a:solidFill>
                <a:prstClr val="black"/>
              </a:solidFill>
              <a:latin typeface="HG丸ｺﾞｼｯｸM-PRO" pitchFamily="50" charset="-128"/>
              <a:ea typeface="HG丸ｺﾞｼｯｸM-PRO" pitchFamily="50" charset="-128"/>
            </a:endParaRPr>
          </a:p>
          <a:p>
            <a:pPr>
              <a:lnSpc>
                <a:spcPct val="125000"/>
              </a:lnSpc>
            </a:pPr>
            <a:r>
              <a:rPr lang="en-US" altLang="ja-JP" sz="1050" dirty="0" smtClean="0">
                <a:solidFill>
                  <a:prstClr val="black"/>
                </a:solidFill>
                <a:latin typeface="HG丸ｺﾞｼｯｸM-PRO" pitchFamily="50" charset="-128"/>
                <a:ea typeface="HG丸ｺﾞｼｯｸM-PRO" pitchFamily="50" charset="-128"/>
              </a:rPr>
              <a:t>※</a:t>
            </a:r>
            <a:r>
              <a:rPr lang="ja-JP" altLang="en-US" sz="1050" dirty="0">
                <a:solidFill>
                  <a:prstClr val="black"/>
                </a:solidFill>
                <a:latin typeface="HG丸ｺﾞｼｯｸM-PRO" pitchFamily="50" charset="-128"/>
                <a:ea typeface="HG丸ｺﾞｼｯｸM-PRO" pitchFamily="50" charset="-128"/>
              </a:rPr>
              <a:t>　</a:t>
            </a:r>
            <a:r>
              <a:rPr lang="ja-JP" altLang="en-US" sz="1050" dirty="0" smtClean="0">
                <a:solidFill>
                  <a:prstClr val="black"/>
                </a:solidFill>
                <a:latin typeface="HG丸ｺﾞｼｯｸM-PRO" pitchFamily="50" charset="-128"/>
                <a:ea typeface="HG丸ｺﾞｼｯｸM-PRO" pitchFamily="50" charset="-128"/>
              </a:rPr>
              <a:t>子どもの</a:t>
            </a:r>
            <a:r>
              <a:rPr lang="ja-JP" altLang="en-US" sz="1050" dirty="0">
                <a:solidFill>
                  <a:prstClr val="black"/>
                </a:solidFill>
                <a:latin typeface="HG丸ｺﾞｼｯｸM-PRO" pitchFamily="50" charset="-128"/>
                <a:ea typeface="HG丸ｺﾞｼｯｸM-PRO" pitchFamily="50" charset="-128"/>
              </a:rPr>
              <a:t>場合、★印のものや紙おむつは</a:t>
            </a:r>
            <a:r>
              <a:rPr lang="ja-JP" altLang="ja-JP" sz="1050" dirty="0">
                <a:solidFill>
                  <a:prstClr val="black"/>
                </a:solidFill>
                <a:latin typeface="HG丸ｺﾞｼｯｸM-PRO" pitchFamily="50" charset="-128"/>
                <a:ea typeface="HG丸ｺﾞｼｯｸM-PRO" pitchFamily="50" charset="-128"/>
              </a:rPr>
              <a:t>ご持参ください。</a:t>
            </a:r>
          </a:p>
          <a:p>
            <a:pPr lvl="0">
              <a:lnSpc>
                <a:spcPct val="125000"/>
              </a:lnSpc>
            </a:pPr>
            <a:r>
              <a:rPr lang="ja-JP" altLang="ja-JP" sz="1050" dirty="0" smtClean="0">
                <a:solidFill>
                  <a:prstClr val="black"/>
                </a:solidFill>
                <a:latin typeface="HG丸ｺﾞｼｯｸM-PRO" pitchFamily="50" charset="-128"/>
                <a:ea typeface="HG丸ｺﾞｼｯｸM-PRO" pitchFamily="50" charset="-128"/>
              </a:rPr>
              <a:t>※</a:t>
            </a:r>
            <a:r>
              <a:rPr lang="ja-JP" altLang="en-US" sz="1050" dirty="0">
                <a:solidFill>
                  <a:prstClr val="black"/>
                </a:solidFill>
                <a:latin typeface="HG丸ｺﾞｼｯｸM-PRO" pitchFamily="50" charset="-128"/>
                <a:ea typeface="HG丸ｺﾞｼｯｸM-PRO" pitchFamily="50" charset="-128"/>
              </a:rPr>
              <a:t>　</a:t>
            </a:r>
            <a:r>
              <a:rPr lang="ja-JP" altLang="ja-JP" sz="1050" dirty="0" smtClean="0">
                <a:solidFill>
                  <a:prstClr val="black"/>
                </a:solidFill>
                <a:latin typeface="HG丸ｺﾞｼｯｸM-PRO" pitchFamily="50" charset="-128"/>
                <a:ea typeface="HG丸ｺﾞｼｯｸM-PRO" pitchFamily="50" charset="-128"/>
              </a:rPr>
              <a:t>現在</a:t>
            </a:r>
            <a:r>
              <a:rPr lang="ja-JP" altLang="ja-JP" sz="1050" dirty="0">
                <a:solidFill>
                  <a:prstClr val="black"/>
                </a:solidFill>
                <a:latin typeface="HG丸ｺﾞｼｯｸM-PRO" pitchFamily="50" charset="-128"/>
                <a:ea typeface="HG丸ｺﾞｼｯｸM-PRO" pitchFamily="50" charset="-128"/>
              </a:rPr>
              <a:t>服用中の薬：当院や他の医療機関で処方された薬（飲み薬・インスリン等自己注射を</a:t>
            </a:r>
            <a:r>
              <a:rPr lang="ja-JP" altLang="ja-JP" sz="1050" dirty="0" smtClean="0">
                <a:solidFill>
                  <a:prstClr val="black"/>
                </a:solidFill>
                <a:latin typeface="HG丸ｺﾞｼｯｸM-PRO" pitchFamily="50" charset="-128"/>
                <a:ea typeface="HG丸ｺﾞｼｯｸM-PRO" pitchFamily="50" charset="-128"/>
              </a:rPr>
              <a:t>し</a:t>
            </a:r>
            <a:endParaRPr lang="en-US" altLang="ja-JP" sz="1050" dirty="0" smtClean="0">
              <a:solidFill>
                <a:prstClr val="black"/>
              </a:solidFill>
              <a:latin typeface="HG丸ｺﾞｼｯｸM-PRO" pitchFamily="50" charset="-128"/>
              <a:ea typeface="HG丸ｺﾞｼｯｸM-PRO" pitchFamily="50" charset="-128"/>
            </a:endParaRPr>
          </a:p>
          <a:p>
            <a:pPr lvl="0">
              <a:lnSpc>
                <a:spcPct val="125000"/>
              </a:lnSpc>
            </a:pPr>
            <a:r>
              <a:rPr lang="ja-JP" altLang="en-US" sz="1050" dirty="0">
                <a:solidFill>
                  <a:prstClr val="black"/>
                </a:solidFill>
                <a:latin typeface="HG丸ｺﾞｼｯｸM-PRO" pitchFamily="50" charset="-128"/>
                <a:ea typeface="HG丸ｺﾞｼｯｸM-PRO" pitchFamily="50" charset="-128"/>
              </a:rPr>
              <a:t>　</a:t>
            </a:r>
            <a:r>
              <a:rPr lang="ja-JP" altLang="ja-JP" sz="1050" dirty="0" err="1" smtClean="0">
                <a:solidFill>
                  <a:prstClr val="black"/>
                </a:solidFill>
                <a:latin typeface="HG丸ｺﾞｼｯｸM-PRO" pitchFamily="50" charset="-128"/>
                <a:ea typeface="HG丸ｺﾞｼｯｸM-PRO" pitchFamily="50" charset="-128"/>
              </a:rPr>
              <a:t>て</a:t>
            </a:r>
            <a:r>
              <a:rPr lang="ja-JP" altLang="ja-JP" sz="1050" dirty="0" smtClean="0">
                <a:solidFill>
                  <a:prstClr val="black"/>
                </a:solidFill>
                <a:latin typeface="HG丸ｺﾞｼｯｸM-PRO" pitchFamily="50" charset="-128"/>
                <a:ea typeface="HG丸ｺﾞｼｯｸM-PRO" pitchFamily="50" charset="-128"/>
              </a:rPr>
              <a:t>いる</a:t>
            </a:r>
            <a:r>
              <a:rPr lang="ja-JP" altLang="ja-JP" sz="1050" dirty="0">
                <a:solidFill>
                  <a:prstClr val="black"/>
                </a:solidFill>
                <a:latin typeface="HG丸ｺﾞｼｯｸM-PRO" pitchFamily="50" charset="-128"/>
                <a:ea typeface="HG丸ｺﾞｼｯｸM-PRO" pitchFamily="50" charset="-128"/>
              </a:rPr>
              <a:t>注射薬・吸入薬</a:t>
            </a:r>
            <a:r>
              <a:rPr lang="ja-JP" altLang="ja-JP" sz="1050" dirty="0" smtClean="0">
                <a:solidFill>
                  <a:prstClr val="black"/>
                </a:solidFill>
                <a:latin typeface="HG丸ｺﾞｼｯｸM-PRO" pitchFamily="50" charset="-128"/>
                <a:ea typeface="HG丸ｺﾞｼｯｸM-PRO" pitchFamily="50" charset="-128"/>
              </a:rPr>
              <a:t>・</a:t>
            </a:r>
            <a:r>
              <a:rPr lang="ja-JP" altLang="en-US" sz="1050" dirty="0" smtClean="0">
                <a:solidFill>
                  <a:prstClr val="black"/>
                </a:solidFill>
                <a:latin typeface="HG丸ｺﾞｼｯｸM-PRO" pitchFamily="50" charset="-128"/>
                <a:ea typeface="HG丸ｺﾞｼｯｸM-PRO" pitchFamily="50" charset="-128"/>
              </a:rPr>
              <a:t>貼り薬・</a:t>
            </a:r>
            <a:r>
              <a:rPr lang="ja-JP" altLang="ja-JP" sz="1050" dirty="0" smtClean="0">
                <a:solidFill>
                  <a:prstClr val="black"/>
                </a:solidFill>
                <a:latin typeface="HG丸ｺﾞｼｯｸM-PRO" pitchFamily="50" charset="-128"/>
                <a:ea typeface="HG丸ｺﾞｼｯｸM-PRO" pitchFamily="50" charset="-128"/>
              </a:rPr>
              <a:t>目薬</a:t>
            </a:r>
            <a:r>
              <a:rPr lang="ja-JP" altLang="ja-JP" sz="1050" dirty="0">
                <a:solidFill>
                  <a:prstClr val="black"/>
                </a:solidFill>
                <a:latin typeface="HG丸ｺﾞｼｯｸM-PRO" pitchFamily="50" charset="-128"/>
                <a:ea typeface="HG丸ｺﾞｼｯｸM-PRO" pitchFamily="50" charset="-128"/>
              </a:rPr>
              <a:t>・</a:t>
            </a:r>
            <a:r>
              <a:rPr lang="ja-JP" altLang="en-US" sz="1050" dirty="0">
                <a:solidFill>
                  <a:prstClr val="black"/>
                </a:solidFill>
                <a:latin typeface="HG丸ｺﾞｼｯｸM-PRO" pitchFamily="50" charset="-128"/>
                <a:ea typeface="HG丸ｺﾞｼｯｸM-PRO" pitchFamily="50" charset="-128"/>
              </a:rPr>
              <a:t>ぬ</a:t>
            </a:r>
            <a:r>
              <a:rPr lang="ja-JP" altLang="ja-JP" sz="1050" dirty="0">
                <a:solidFill>
                  <a:prstClr val="black"/>
                </a:solidFill>
                <a:latin typeface="HG丸ｺﾞｼｯｸM-PRO" pitchFamily="50" charset="-128"/>
                <a:ea typeface="HG丸ｺﾞｼｯｸM-PRO" pitchFamily="50" charset="-128"/>
              </a:rPr>
              <a:t>り薬</a:t>
            </a:r>
            <a:r>
              <a:rPr lang="ja-JP" altLang="en-US" sz="1050" dirty="0">
                <a:solidFill>
                  <a:prstClr val="black"/>
                </a:solidFill>
                <a:latin typeface="HG丸ｺﾞｼｯｸM-PRO" pitchFamily="50" charset="-128"/>
                <a:ea typeface="HG丸ｺﾞｼｯｸM-PRO" pitchFamily="50" charset="-128"/>
              </a:rPr>
              <a:t>など</a:t>
            </a:r>
            <a:r>
              <a:rPr lang="ja-JP" altLang="ja-JP" sz="1050" dirty="0">
                <a:solidFill>
                  <a:prstClr val="black"/>
                </a:solidFill>
                <a:latin typeface="HG丸ｺﾞｼｯｸM-PRO" pitchFamily="50" charset="-128"/>
                <a:ea typeface="HG丸ｺﾞｼｯｸM-PRO" pitchFamily="50" charset="-128"/>
              </a:rPr>
              <a:t>）および市販薬等現在使用中の薬</a:t>
            </a:r>
            <a:r>
              <a:rPr lang="ja-JP" altLang="ja-JP" sz="1050" dirty="0" smtClean="0">
                <a:solidFill>
                  <a:prstClr val="black"/>
                </a:solidFill>
                <a:latin typeface="HG丸ｺﾞｼｯｸM-PRO" pitchFamily="50" charset="-128"/>
                <a:ea typeface="HG丸ｺﾞｼｯｸM-PRO" pitchFamily="50" charset="-128"/>
              </a:rPr>
              <a:t>（</a:t>
            </a:r>
            <a:r>
              <a:rPr lang="ja-JP" altLang="en-US" sz="1050" dirty="0" smtClean="0">
                <a:solidFill>
                  <a:prstClr val="black"/>
                </a:solidFill>
                <a:latin typeface="HG丸ｺﾞｼｯｸM-PRO" pitchFamily="50" charset="-128"/>
                <a:ea typeface="HG丸ｺﾞｼｯｸM-PRO" pitchFamily="50" charset="-128"/>
              </a:rPr>
              <a:t>湿布、　</a:t>
            </a:r>
            <a:endParaRPr lang="en-US" altLang="ja-JP" sz="1050" dirty="0" smtClean="0">
              <a:solidFill>
                <a:prstClr val="black"/>
              </a:solidFill>
              <a:latin typeface="HG丸ｺﾞｼｯｸM-PRO" pitchFamily="50" charset="-128"/>
              <a:ea typeface="HG丸ｺﾞｼｯｸM-PRO" pitchFamily="50" charset="-128"/>
            </a:endParaRPr>
          </a:p>
          <a:p>
            <a:pPr lvl="0">
              <a:lnSpc>
                <a:spcPct val="125000"/>
              </a:lnSpc>
            </a:pPr>
            <a:r>
              <a:rPr lang="ja-JP" altLang="en-US" sz="1050" dirty="0">
                <a:solidFill>
                  <a:prstClr val="black"/>
                </a:solidFill>
                <a:latin typeface="HG丸ｺﾞｼｯｸM-PRO" pitchFamily="50" charset="-128"/>
                <a:ea typeface="HG丸ｺﾞｼｯｸM-PRO" pitchFamily="50" charset="-128"/>
              </a:rPr>
              <a:t>　</a:t>
            </a:r>
            <a:r>
              <a:rPr lang="ja-JP" altLang="ja-JP" sz="1050" dirty="0" smtClean="0">
                <a:solidFill>
                  <a:prstClr val="black"/>
                </a:solidFill>
                <a:latin typeface="HG丸ｺﾞｼｯｸM-PRO" pitchFamily="50" charset="-128"/>
                <a:ea typeface="HG丸ｺﾞｼｯｸM-PRO" pitchFamily="50" charset="-128"/>
              </a:rPr>
              <a:t>サプリメント</a:t>
            </a:r>
            <a:r>
              <a:rPr lang="ja-JP" altLang="ja-JP" sz="1050" dirty="0">
                <a:solidFill>
                  <a:prstClr val="black"/>
                </a:solidFill>
                <a:latin typeface="HG丸ｺﾞｼｯｸM-PRO" pitchFamily="50" charset="-128"/>
                <a:ea typeface="HG丸ｺﾞｼｯｸM-PRO" pitchFamily="50" charset="-128"/>
              </a:rPr>
              <a:t>、</a:t>
            </a:r>
            <a:r>
              <a:rPr lang="ja-JP" altLang="ja-JP" sz="1050" dirty="0" smtClean="0">
                <a:solidFill>
                  <a:prstClr val="black"/>
                </a:solidFill>
                <a:latin typeface="HG丸ｺﾞｼｯｸM-PRO" pitchFamily="50" charset="-128"/>
                <a:ea typeface="HG丸ｺﾞｼｯｸM-PRO" pitchFamily="50" charset="-128"/>
              </a:rPr>
              <a:t>健康</a:t>
            </a:r>
            <a:r>
              <a:rPr lang="ja-JP" altLang="ja-JP" sz="1050" dirty="0">
                <a:solidFill>
                  <a:prstClr val="black"/>
                </a:solidFill>
                <a:latin typeface="HG丸ｺﾞｼｯｸM-PRO" pitchFamily="50" charset="-128"/>
                <a:ea typeface="HG丸ｺﾞｼｯｸM-PRO" pitchFamily="50" charset="-128"/>
              </a:rPr>
              <a:t>食品など含む）</a:t>
            </a:r>
            <a:endParaRPr lang="ja-JP" altLang="ja-JP" sz="1050" u="sng" dirty="0">
              <a:solidFill>
                <a:prstClr val="black"/>
              </a:solidFill>
              <a:latin typeface="HG丸ｺﾞｼｯｸM-PRO" pitchFamily="50" charset="-128"/>
              <a:ea typeface="HG丸ｺﾞｼｯｸM-PRO" pitchFamily="50" charset="-128"/>
            </a:endParaRPr>
          </a:p>
          <a:p>
            <a:pPr lvl="0">
              <a:lnSpc>
                <a:spcPct val="125000"/>
              </a:lnSpc>
            </a:pPr>
            <a:r>
              <a:rPr lang="ja-JP" altLang="ja-JP" sz="1050" dirty="0">
                <a:solidFill>
                  <a:prstClr val="black"/>
                </a:solidFill>
                <a:latin typeface="HG丸ｺﾞｼｯｸM-PRO" pitchFamily="50" charset="-128"/>
                <a:ea typeface="HG丸ｺﾞｼｯｸM-PRO" pitchFamily="50" charset="-128"/>
              </a:rPr>
              <a:t>　</a:t>
            </a:r>
            <a:r>
              <a:rPr lang="ja-JP" altLang="en-US" sz="1050" dirty="0" smtClean="0">
                <a:solidFill>
                  <a:prstClr val="black"/>
                </a:solidFill>
                <a:latin typeface="HG丸ｺﾞｼｯｸM-PRO" pitchFamily="50" charset="-128"/>
                <a:ea typeface="HG丸ｺﾞｼｯｸM-PRO" pitchFamily="50" charset="-128"/>
              </a:rPr>
              <a:t>　</a:t>
            </a:r>
            <a:r>
              <a:rPr lang="ja-JP" altLang="ja-JP" sz="1050" dirty="0" smtClean="0">
                <a:solidFill>
                  <a:prstClr val="black"/>
                </a:solidFill>
                <a:latin typeface="HG丸ｺﾞｼｯｸM-PRO" pitchFamily="50" charset="-128"/>
                <a:ea typeface="HG丸ｺﾞｼｯｸM-PRO" pitchFamily="50" charset="-128"/>
              </a:rPr>
              <a:t>入院後</a:t>
            </a:r>
            <a:r>
              <a:rPr lang="ja-JP" altLang="ja-JP" sz="1050" dirty="0">
                <a:solidFill>
                  <a:prstClr val="black"/>
                </a:solidFill>
                <a:latin typeface="HG丸ｺﾞｼｯｸM-PRO" pitchFamily="50" charset="-128"/>
                <a:ea typeface="HG丸ｺﾞｼｯｸM-PRO" pitchFamily="50" charset="-128"/>
              </a:rPr>
              <a:t>、当院からのお薬との重複や不適切な飲み合わせによる副作用を防ぐため、現在</a:t>
            </a:r>
            <a:r>
              <a:rPr lang="ja-JP" altLang="ja-JP" sz="1050" dirty="0" smtClean="0">
                <a:solidFill>
                  <a:prstClr val="black"/>
                </a:solidFill>
                <a:latin typeface="HG丸ｺﾞｼｯｸM-PRO" pitchFamily="50" charset="-128"/>
                <a:ea typeface="HG丸ｺﾞｼｯｸM-PRO" pitchFamily="50" charset="-128"/>
              </a:rPr>
              <a:t>お使</a:t>
            </a:r>
            <a:endParaRPr lang="en-US" altLang="ja-JP" sz="1050" dirty="0" smtClean="0">
              <a:solidFill>
                <a:prstClr val="black"/>
              </a:solidFill>
              <a:latin typeface="HG丸ｺﾞｼｯｸM-PRO" pitchFamily="50" charset="-128"/>
              <a:ea typeface="HG丸ｺﾞｼｯｸM-PRO" pitchFamily="50" charset="-128"/>
            </a:endParaRPr>
          </a:p>
          <a:p>
            <a:pPr lvl="0">
              <a:lnSpc>
                <a:spcPct val="125000"/>
              </a:lnSpc>
            </a:pPr>
            <a:r>
              <a:rPr lang="ja-JP" altLang="en-US" sz="1050" dirty="0">
                <a:solidFill>
                  <a:prstClr val="black"/>
                </a:solidFill>
                <a:latin typeface="HG丸ｺﾞｼｯｸM-PRO" pitchFamily="50" charset="-128"/>
                <a:ea typeface="HG丸ｺﾞｼｯｸM-PRO" pitchFamily="50" charset="-128"/>
              </a:rPr>
              <a:t>　</a:t>
            </a:r>
            <a:r>
              <a:rPr lang="ja-JP" altLang="ja-JP" sz="1050" dirty="0" smtClean="0">
                <a:solidFill>
                  <a:prstClr val="black"/>
                </a:solidFill>
                <a:latin typeface="HG丸ｺﾞｼｯｸM-PRO" pitchFamily="50" charset="-128"/>
                <a:ea typeface="HG丸ｺﾞｼｯｸM-PRO" pitchFamily="50" charset="-128"/>
              </a:rPr>
              <a:t>いの</a:t>
            </a:r>
            <a:r>
              <a:rPr lang="ja-JP" altLang="ja-JP" sz="1050" dirty="0">
                <a:solidFill>
                  <a:prstClr val="black"/>
                </a:solidFill>
                <a:latin typeface="HG丸ｺﾞｼｯｸM-PRO" pitchFamily="50" charset="-128"/>
                <a:ea typeface="HG丸ｺﾞｼｯｸM-PRO" pitchFamily="50" charset="-128"/>
              </a:rPr>
              <a:t>薬がありましたら、薬剤師または看護師にお見せください。</a:t>
            </a:r>
            <a:endParaRPr lang="ja-JP" altLang="ja-JP" sz="1050" u="sng" dirty="0">
              <a:solidFill>
                <a:prstClr val="black"/>
              </a:solidFill>
              <a:latin typeface="HG丸ｺﾞｼｯｸM-PRO" pitchFamily="50" charset="-128"/>
              <a:ea typeface="HG丸ｺﾞｼｯｸM-PRO" pitchFamily="50" charset="-128"/>
            </a:endParaRPr>
          </a:p>
          <a:p>
            <a:pPr lvl="0">
              <a:lnSpc>
                <a:spcPct val="125000"/>
              </a:lnSpc>
            </a:pPr>
            <a:r>
              <a:rPr lang="ja-JP" altLang="ja-JP" sz="1050" dirty="0" smtClean="0">
                <a:solidFill>
                  <a:prstClr val="black"/>
                </a:solidFill>
                <a:latin typeface="HG丸ｺﾞｼｯｸM-PRO" pitchFamily="50" charset="-128"/>
                <a:ea typeface="HG丸ｺﾞｼｯｸM-PRO" pitchFamily="50" charset="-128"/>
              </a:rPr>
              <a:t>※</a:t>
            </a:r>
            <a:r>
              <a:rPr lang="ja-JP" altLang="en-US" sz="1050" dirty="0" smtClean="0">
                <a:solidFill>
                  <a:prstClr val="black"/>
                </a:solidFill>
                <a:latin typeface="HG丸ｺﾞｼｯｸM-PRO" pitchFamily="50" charset="-128"/>
                <a:ea typeface="HG丸ｺﾞｼｯｸM-PRO" pitchFamily="50" charset="-128"/>
              </a:rPr>
              <a:t>　</a:t>
            </a:r>
            <a:r>
              <a:rPr lang="ja-JP" altLang="ja-JP" sz="1050" dirty="0" smtClean="0">
                <a:solidFill>
                  <a:prstClr val="black"/>
                </a:solidFill>
                <a:latin typeface="HG丸ｺﾞｼｯｸM-PRO" pitchFamily="50" charset="-128"/>
                <a:ea typeface="HG丸ｺﾞｼｯｸM-PRO" pitchFamily="50" charset="-128"/>
              </a:rPr>
              <a:t>時計：</a:t>
            </a:r>
            <a:r>
              <a:rPr lang="ja-JP" altLang="ja-JP" sz="1050" dirty="0">
                <a:solidFill>
                  <a:prstClr val="black"/>
                </a:solidFill>
                <a:latin typeface="HG丸ｺﾞｼｯｸM-PRO" pitchFamily="50" charset="-128"/>
                <a:ea typeface="HG丸ｺﾞｼｯｸM-PRO" pitchFamily="50" charset="-128"/>
              </a:rPr>
              <a:t>病室内にないため、必要な方はご持参ください</a:t>
            </a:r>
            <a:r>
              <a:rPr lang="ja-JP" altLang="ja-JP" sz="1050" dirty="0" smtClean="0">
                <a:solidFill>
                  <a:prstClr val="black"/>
                </a:solidFill>
                <a:latin typeface="HG丸ｺﾞｼｯｸM-PRO" pitchFamily="50" charset="-128"/>
                <a:ea typeface="HG丸ｺﾞｼｯｸM-PRO" pitchFamily="50" charset="-128"/>
              </a:rPr>
              <a:t>。</a:t>
            </a:r>
            <a:endParaRPr lang="en-US" altLang="ja-JP" sz="1050" dirty="0" smtClean="0">
              <a:solidFill>
                <a:prstClr val="black"/>
              </a:solidFill>
              <a:latin typeface="HG丸ｺﾞｼｯｸM-PRO" pitchFamily="50" charset="-128"/>
              <a:ea typeface="HG丸ｺﾞｼｯｸM-PRO" pitchFamily="50" charset="-128"/>
            </a:endParaRPr>
          </a:p>
          <a:p>
            <a:pPr>
              <a:lnSpc>
                <a:spcPct val="125000"/>
              </a:lnSpc>
            </a:pPr>
            <a:r>
              <a:rPr lang="en-US" altLang="ja-JP" sz="1050" dirty="0" smtClean="0">
                <a:solidFill>
                  <a:prstClr val="black"/>
                </a:solidFill>
                <a:latin typeface="HG丸ｺﾞｼｯｸM-PRO" pitchFamily="50" charset="-128"/>
                <a:ea typeface="HG丸ｺﾞｼｯｸM-PRO" pitchFamily="50" charset="-128"/>
              </a:rPr>
              <a:t>※</a:t>
            </a:r>
            <a:r>
              <a:rPr lang="ja-JP" altLang="en-US" sz="1050" dirty="0">
                <a:solidFill>
                  <a:prstClr val="black"/>
                </a:solidFill>
                <a:latin typeface="HG丸ｺﾞｼｯｸM-PRO" pitchFamily="50" charset="-128"/>
                <a:ea typeface="HG丸ｺﾞｼｯｸM-PRO" pitchFamily="50" charset="-128"/>
              </a:rPr>
              <a:t>　</a:t>
            </a:r>
            <a:r>
              <a:rPr lang="ja-JP" altLang="en-US" sz="1050" dirty="0" smtClean="0">
                <a:solidFill>
                  <a:prstClr val="black"/>
                </a:solidFill>
                <a:latin typeface="HG丸ｺﾞｼｯｸM-PRO" pitchFamily="50" charset="-128"/>
                <a:ea typeface="HG丸ｺﾞｼｯｸM-PRO" pitchFamily="50" charset="-128"/>
              </a:rPr>
              <a:t>補聴器・義歯：</a:t>
            </a:r>
            <a:r>
              <a:rPr lang="ja-JP" altLang="ja-JP" sz="1050" dirty="0">
                <a:solidFill>
                  <a:prstClr val="black"/>
                </a:solidFill>
                <a:latin typeface="HG丸ｺﾞｼｯｸM-PRO" pitchFamily="50" charset="-128"/>
                <a:ea typeface="HG丸ｺﾞｼｯｸM-PRO" pitchFamily="50" charset="-128"/>
              </a:rPr>
              <a:t>必要な方</a:t>
            </a:r>
            <a:r>
              <a:rPr lang="ja-JP" altLang="ja-JP" sz="1050" dirty="0" smtClean="0">
                <a:solidFill>
                  <a:prstClr val="black"/>
                </a:solidFill>
                <a:latin typeface="HG丸ｺﾞｼｯｸM-PRO" pitchFamily="50" charset="-128"/>
                <a:ea typeface="HG丸ｺﾞｼｯｸM-PRO" pitchFamily="50" charset="-128"/>
              </a:rPr>
              <a:t>は</a:t>
            </a:r>
            <a:r>
              <a:rPr lang="ja-JP" altLang="en-US" sz="1050" dirty="0" smtClean="0">
                <a:solidFill>
                  <a:prstClr val="black"/>
                </a:solidFill>
                <a:latin typeface="HG丸ｺﾞｼｯｸM-PRO" pitchFamily="50" charset="-128"/>
                <a:ea typeface="HG丸ｺﾞｼｯｸM-PRO" pitchFamily="50" charset="-128"/>
              </a:rPr>
              <a:t>、ケースもあわせて</a:t>
            </a:r>
            <a:r>
              <a:rPr lang="ja-JP" altLang="ja-JP" sz="1050" dirty="0" smtClean="0">
                <a:solidFill>
                  <a:prstClr val="black"/>
                </a:solidFill>
                <a:latin typeface="HG丸ｺﾞｼｯｸM-PRO" pitchFamily="50" charset="-128"/>
                <a:ea typeface="HG丸ｺﾞｼｯｸM-PRO" pitchFamily="50" charset="-128"/>
              </a:rPr>
              <a:t>ご持参</a:t>
            </a:r>
            <a:r>
              <a:rPr lang="ja-JP" altLang="ja-JP" sz="1050" dirty="0">
                <a:solidFill>
                  <a:prstClr val="black"/>
                </a:solidFill>
                <a:latin typeface="HG丸ｺﾞｼｯｸM-PRO" pitchFamily="50" charset="-128"/>
                <a:ea typeface="HG丸ｺﾞｼｯｸM-PRO" pitchFamily="50" charset="-128"/>
              </a:rPr>
              <a:t>ください</a:t>
            </a:r>
            <a:r>
              <a:rPr lang="ja-JP" altLang="ja-JP" sz="1050" dirty="0" smtClean="0">
                <a:solidFill>
                  <a:prstClr val="black"/>
                </a:solidFill>
                <a:latin typeface="HG丸ｺﾞｼｯｸM-PRO" pitchFamily="50" charset="-128"/>
                <a:ea typeface="HG丸ｺﾞｼｯｸM-PRO" pitchFamily="50" charset="-128"/>
              </a:rPr>
              <a:t>。</a:t>
            </a:r>
            <a:endParaRPr lang="en-US" altLang="ja-JP" sz="1050" dirty="0">
              <a:solidFill>
                <a:prstClr val="black"/>
              </a:solidFill>
              <a:latin typeface="HG丸ｺﾞｼｯｸM-PRO" pitchFamily="50" charset="-128"/>
              <a:ea typeface="HG丸ｺﾞｼｯｸM-PRO" pitchFamily="50" charset="-128"/>
            </a:endParaRPr>
          </a:p>
        </p:txBody>
      </p:sp>
      <p:sp>
        <p:nvSpPr>
          <p:cNvPr id="11" name="正方形/長方形 10"/>
          <p:cNvSpPr/>
          <p:nvPr/>
        </p:nvSpPr>
        <p:spPr>
          <a:xfrm>
            <a:off x="198350" y="241059"/>
            <a:ext cx="6480765" cy="2862322"/>
          </a:xfrm>
          <a:prstGeom prst="rect">
            <a:avLst/>
          </a:prstGeom>
        </p:spPr>
        <p:txBody>
          <a:bodyPr wrap="square">
            <a:spAutoFit/>
          </a:bodyPr>
          <a:lstStyle/>
          <a:p>
            <a:pPr>
              <a:lnSpc>
                <a:spcPct val="125000"/>
              </a:lnSpc>
            </a:pPr>
            <a:r>
              <a:rPr lang="en-US" altLang="ja-JP" sz="1200" dirty="0">
                <a:solidFill>
                  <a:prstClr val="black"/>
                </a:solidFill>
                <a:latin typeface="HGP創英角ｺﾞｼｯｸUB" pitchFamily="50" charset="-128"/>
                <a:ea typeface="HGP創英角ｺﾞｼｯｸUB" pitchFamily="50" charset="-128"/>
                <a:cs typeface="ＭＳ Ｐゴシック" pitchFamily="50" charset="-128"/>
              </a:rPr>
              <a:t>〈</a:t>
            </a:r>
            <a:r>
              <a:rPr lang="ja-JP" altLang="en-US" sz="1200" dirty="0">
                <a:solidFill>
                  <a:prstClr val="black"/>
                </a:solidFill>
                <a:latin typeface="HGP創英角ｺﾞｼｯｸUB" pitchFamily="50" charset="-128"/>
                <a:ea typeface="HGP創英角ｺﾞｼｯｸUB" pitchFamily="50" charset="-128"/>
                <a:cs typeface="ＭＳ Ｐゴシック" pitchFamily="50" charset="-128"/>
              </a:rPr>
              <a:t>携帯電話の利用</a:t>
            </a:r>
            <a:r>
              <a:rPr lang="en-US" altLang="ja-JP" sz="1200" dirty="0">
                <a:solidFill>
                  <a:prstClr val="black"/>
                </a:solidFill>
                <a:latin typeface="HGP創英角ｺﾞｼｯｸUB" pitchFamily="50" charset="-128"/>
                <a:ea typeface="HGP創英角ｺﾞｼｯｸUB" pitchFamily="50" charset="-128"/>
                <a:cs typeface="ＭＳ Ｐゴシック" pitchFamily="50" charset="-128"/>
              </a:rPr>
              <a:t>〉</a:t>
            </a:r>
          </a:p>
          <a:p>
            <a:pPr>
              <a:lnSpc>
                <a:spcPct val="125000"/>
              </a:lnSpc>
            </a:pPr>
            <a:r>
              <a:rPr lang="ja-JP" altLang="en-US" sz="1200" dirty="0" smtClean="0">
                <a:solidFill>
                  <a:prstClr val="black"/>
                </a:solidFill>
                <a:latin typeface="HG丸ｺﾞｼｯｸM-PRO" pitchFamily="50" charset="-128"/>
                <a:ea typeface="HG丸ｺﾞｼｯｸM-PRO" pitchFamily="50" charset="-128"/>
                <a:cs typeface="ＭＳ Ｐゴシック" pitchFamily="50" charset="-128"/>
              </a:rPr>
              <a:t>○　携帯</a:t>
            </a:r>
            <a:r>
              <a:rPr lang="ja-JP" altLang="en-US" sz="1200" dirty="0">
                <a:solidFill>
                  <a:prstClr val="black"/>
                </a:solidFill>
                <a:latin typeface="HG丸ｺﾞｼｯｸM-PRO" pitchFamily="50" charset="-128"/>
                <a:ea typeface="HG丸ｺﾞｼｯｸM-PRO" pitchFamily="50" charset="-128"/>
                <a:cs typeface="ＭＳ Ｐゴシック" pitchFamily="50" charset="-128"/>
              </a:rPr>
              <a:t>電話は、携帯電話使用エリア（ 　    　マークのある場所）でご使用ください。</a:t>
            </a:r>
          </a:p>
          <a:p>
            <a:pPr>
              <a:lnSpc>
                <a:spcPct val="125000"/>
              </a:lnSpc>
            </a:pPr>
            <a:r>
              <a:rPr lang="ja-JP" altLang="ja-JP" sz="1200" dirty="0">
                <a:solidFill>
                  <a:prstClr val="black"/>
                </a:solidFill>
                <a:latin typeface="HGP創英角ｺﾞｼｯｸUB" pitchFamily="50" charset="-128"/>
                <a:ea typeface="HGP創英角ｺﾞｼｯｸUB" pitchFamily="50" charset="-128"/>
              </a:rPr>
              <a:t>〈インターネットの利用〉</a:t>
            </a:r>
            <a:r>
              <a:rPr lang="en-US" altLang="ja-JP" sz="1200" dirty="0">
                <a:solidFill>
                  <a:prstClr val="black"/>
                </a:solidFill>
                <a:latin typeface="HG丸ｺﾞｼｯｸM-PRO" pitchFamily="50" charset="-128"/>
                <a:ea typeface="HG丸ｺﾞｼｯｸM-PRO" pitchFamily="50" charset="-128"/>
              </a:rPr>
              <a:t>	</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b="1" dirty="0" smtClean="0">
                <a:solidFill>
                  <a:prstClr val="black"/>
                </a:solidFill>
                <a:latin typeface="HG丸ｺﾞｼｯｸM-PRO" pitchFamily="50" charset="-128"/>
                <a:ea typeface="HG丸ｺﾞｼｯｸM-PRO" pitchFamily="50" charset="-128"/>
              </a:rPr>
              <a:t>無線</a:t>
            </a:r>
            <a:r>
              <a:rPr lang="en-US" altLang="ja-JP" sz="1200" b="1" dirty="0">
                <a:solidFill>
                  <a:prstClr val="black"/>
                </a:solidFill>
                <a:latin typeface="HG丸ｺﾞｼｯｸM-PRO" pitchFamily="50" charset="-128"/>
                <a:ea typeface="HG丸ｺﾞｼｯｸM-PRO" pitchFamily="50" charset="-128"/>
              </a:rPr>
              <a:t>LAN</a:t>
            </a:r>
            <a:r>
              <a:rPr lang="ja-JP" altLang="ja-JP" sz="1200" b="1" dirty="0" smtClean="0">
                <a:solidFill>
                  <a:prstClr val="black"/>
                </a:solidFill>
                <a:latin typeface="HG丸ｺﾞｼｯｸM-PRO" pitchFamily="50" charset="-128"/>
                <a:ea typeface="HG丸ｺﾞｼｯｸM-PRO" pitchFamily="50" charset="-128"/>
              </a:rPr>
              <a:t>ルーター</a:t>
            </a:r>
            <a:r>
              <a:rPr lang="ja-JP" altLang="en-US" sz="1200" b="1" dirty="0" smtClean="0">
                <a:solidFill>
                  <a:prstClr val="black"/>
                </a:solidFill>
                <a:latin typeface="HG丸ｺﾞｼｯｸM-PRO" pitchFamily="50" charset="-128"/>
                <a:ea typeface="HG丸ｺﾞｼｯｸM-PRO" pitchFamily="50" charset="-128"/>
              </a:rPr>
              <a:t>・モバイル</a:t>
            </a:r>
            <a:r>
              <a:rPr lang="en-US" altLang="ja-JP" sz="1200" b="1" dirty="0">
                <a:solidFill>
                  <a:prstClr val="black"/>
                </a:solidFill>
                <a:latin typeface="HG丸ｺﾞｼｯｸM-PRO" pitchFamily="50" charset="-128"/>
                <a:ea typeface="HG丸ｺﾞｼｯｸM-PRO" pitchFamily="50" charset="-128"/>
              </a:rPr>
              <a:t>LAN</a:t>
            </a:r>
            <a:r>
              <a:rPr lang="ja-JP" altLang="ja-JP" sz="1200" b="1" dirty="0">
                <a:solidFill>
                  <a:prstClr val="black"/>
                </a:solidFill>
                <a:latin typeface="HG丸ｺﾞｼｯｸM-PRO" pitchFamily="50" charset="-128"/>
                <a:ea typeface="HG丸ｺﾞｼｯｸM-PRO" pitchFamily="50" charset="-128"/>
              </a:rPr>
              <a:t>ルーター</a:t>
            </a:r>
            <a:r>
              <a:rPr lang="ja-JP" altLang="en-US" sz="1200" b="1" dirty="0" smtClean="0">
                <a:solidFill>
                  <a:prstClr val="black"/>
                </a:solidFill>
                <a:latin typeface="HG丸ｺﾞｼｯｸM-PRO" pitchFamily="50" charset="-128"/>
                <a:ea typeface="HG丸ｺﾞｼｯｸM-PRO" pitchFamily="50" charset="-128"/>
              </a:rPr>
              <a:t>等</a:t>
            </a:r>
            <a:r>
              <a:rPr lang="ja-JP" altLang="ja-JP" sz="1200" b="1" dirty="0">
                <a:solidFill>
                  <a:prstClr val="black"/>
                </a:solidFill>
                <a:latin typeface="HG丸ｺﾞｼｯｸM-PRO" pitchFamily="50" charset="-128"/>
                <a:ea typeface="HG丸ｺﾞｼｯｸM-PRO" pitchFamily="50" charset="-128"/>
              </a:rPr>
              <a:t>の持込み</a:t>
            </a:r>
            <a:r>
              <a:rPr lang="ja-JP" altLang="en-US" sz="1200" b="1" dirty="0">
                <a:solidFill>
                  <a:prstClr val="black"/>
                </a:solidFill>
                <a:latin typeface="HG丸ｺﾞｼｯｸM-PRO" pitchFamily="50" charset="-128"/>
                <a:ea typeface="HG丸ｺﾞｼｯｸM-PRO" pitchFamily="50" charset="-128"/>
              </a:rPr>
              <a:t>による無線</a:t>
            </a:r>
            <a:r>
              <a:rPr lang="en-US" altLang="ja-JP" sz="1200" b="1" dirty="0">
                <a:solidFill>
                  <a:prstClr val="black"/>
                </a:solidFill>
                <a:latin typeface="HG丸ｺﾞｼｯｸM-PRO" pitchFamily="50" charset="-128"/>
                <a:ea typeface="HG丸ｺﾞｼｯｸM-PRO" pitchFamily="50" charset="-128"/>
              </a:rPr>
              <a:t>LAN</a:t>
            </a:r>
            <a:r>
              <a:rPr lang="ja-JP" altLang="en-US" sz="1200" b="1" dirty="0">
                <a:solidFill>
                  <a:prstClr val="black"/>
                </a:solidFill>
                <a:latin typeface="HG丸ｺﾞｼｯｸM-PRO" pitchFamily="50" charset="-128"/>
                <a:ea typeface="HG丸ｺﾞｼｯｸM-PRO" pitchFamily="50" charset="-128"/>
              </a:rPr>
              <a:t>（</a:t>
            </a:r>
            <a:r>
              <a:rPr lang="en-US" altLang="ja-JP" sz="1200" b="1" dirty="0">
                <a:solidFill>
                  <a:prstClr val="black"/>
                </a:solidFill>
                <a:latin typeface="HG丸ｺﾞｼｯｸM-PRO" pitchFamily="50" charset="-128"/>
                <a:ea typeface="HG丸ｺﾞｼｯｸM-PRO" pitchFamily="50" charset="-128"/>
              </a:rPr>
              <a:t>Wi-Fi</a:t>
            </a:r>
            <a:r>
              <a:rPr lang="ja-JP" altLang="en-US" sz="1200" b="1" dirty="0">
                <a:solidFill>
                  <a:prstClr val="black"/>
                </a:solidFill>
                <a:latin typeface="HG丸ｺﾞｼｯｸM-PRO" pitchFamily="50" charset="-128"/>
                <a:ea typeface="HG丸ｺﾞｼｯｸM-PRO" pitchFamily="50" charset="-128"/>
              </a:rPr>
              <a:t>）</a:t>
            </a:r>
            <a:r>
              <a:rPr lang="ja-JP" altLang="en-US" sz="1200" b="1" dirty="0" smtClean="0">
                <a:solidFill>
                  <a:prstClr val="black"/>
                </a:solidFill>
                <a:latin typeface="HG丸ｺﾞｼｯｸM-PRO" pitchFamily="50" charset="-128"/>
                <a:ea typeface="HG丸ｺﾞｼｯｸM-PRO" pitchFamily="50" charset="-128"/>
              </a:rPr>
              <a:t>の</a:t>
            </a:r>
            <a:endParaRPr lang="en-US" altLang="ja-JP" sz="1200" b="1"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b="1" dirty="0" smtClean="0">
                <a:solidFill>
                  <a:prstClr val="black"/>
                </a:solidFill>
                <a:latin typeface="HG丸ｺﾞｼｯｸM-PRO" pitchFamily="50" charset="-128"/>
                <a:ea typeface="HG丸ｺﾞｼｯｸM-PRO" pitchFamily="50" charset="-128"/>
              </a:rPr>
              <a:t>　</a:t>
            </a:r>
            <a:r>
              <a:rPr lang="ja-JP" altLang="ja-JP" sz="1200" b="1" dirty="0" smtClean="0">
                <a:solidFill>
                  <a:prstClr val="black"/>
                </a:solidFill>
                <a:latin typeface="HG丸ｺﾞｼｯｸM-PRO" pitchFamily="50" charset="-128"/>
                <a:ea typeface="HG丸ｺﾞｼｯｸM-PRO" pitchFamily="50" charset="-128"/>
              </a:rPr>
              <a:t>使用は</a:t>
            </a:r>
            <a:r>
              <a:rPr lang="ja-JP" altLang="ja-JP" sz="1200" b="1" dirty="0">
                <a:solidFill>
                  <a:prstClr val="black"/>
                </a:solidFill>
                <a:latin typeface="HG丸ｺﾞｼｯｸM-PRO" pitchFamily="50" charset="-128"/>
                <a:ea typeface="HG丸ｺﾞｼｯｸM-PRO" pitchFamily="50" charset="-128"/>
              </a:rPr>
              <a:t>、医療機器など</a:t>
            </a:r>
            <a:r>
              <a:rPr lang="ja-JP" altLang="ja-JP" sz="1200" b="1" dirty="0" smtClean="0">
                <a:solidFill>
                  <a:prstClr val="black"/>
                </a:solidFill>
                <a:latin typeface="HG丸ｺﾞｼｯｸM-PRO" pitchFamily="50" charset="-128"/>
                <a:ea typeface="HG丸ｺﾞｼｯｸM-PRO" pitchFamily="50" charset="-128"/>
              </a:rPr>
              <a:t>に影響を</a:t>
            </a:r>
            <a:r>
              <a:rPr lang="ja-JP" altLang="ja-JP" sz="1200" b="1" dirty="0">
                <a:solidFill>
                  <a:prstClr val="black"/>
                </a:solidFill>
                <a:latin typeface="HG丸ｺﾞｼｯｸM-PRO" pitchFamily="50" charset="-128"/>
                <a:ea typeface="HG丸ｺﾞｼｯｸM-PRO" pitchFamily="50" charset="-128"/>
              </a:rPr>
              <a:t>及ぼすため禁止</a:t>
            </a:r>
            <a:r>
              <a:rPr lang="ja-JP" altLang="ja-JP" sz="1200" dirty="0">
                <a:solidFill>
                  <a:prstClr val="black"/>
                </a:solidFill>
                <a:latin typeface="HG丸ｺﾞｼｯｸM-PRO" pitchFamily="50" charset="-128"/>
                <a:ea typeface="HG丸ｺﾞｼｯｸM-PRO" pitchFamily="50" charset="-128"/>
              </a:rPr>
              <a:t>しています</a:t>
            </a:r>
            <a:r>
              <a:rPr lang="ja-JP" altLang="ja-JP" sz="1200" dirty="0" smtClean="0">
                <a:solidFill>
                  <a:prstClr val="black"/>
                </a:solidFill>
                <a:latin typeface="HG丸ｺﾞｼｯｸM-PRO" pitchFamily="50" charset="-128"/>
                <a:ea typeface="HG丸ｺﾞｼｯｸM-PRO" pitchFamily="50" charset="-128"/>
              </a:rPr>
              <a:t>。</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１階</a:t>
            </a:r>
            <a:r>
              <a:rPr lang="ja-JP" altLang="ja-JP" sz="1200" dirty="0">
                <a:solidFill>
                  <a:prstClr val="black"/>
                </a:solidFill>
                <a:latin typeface="HG丸ｺﾞｼｯｸM-PRO" pitchFamily="50" charset="-128"/>
                <a:ea typeface="HG丸ｺﾞｼｯｸM-PRO" pitchFamily="50" charset="-128"/>
              </a:rPr>
              <a:t>医療情報サロン</a:t>
            </a:r>
            <a:r>
              <a:rPr lang="ja-JP" altLang="ja-JP" sz="1200" dirty="0" smtClean="0">
                <a:solidFill>
                  <a:prstClr val="black"/>
                </a:solidFill>
                <a:latin typeface="HG丸ｺﾞｼｯｸM-PRO" pitchFamily="50" charset="-128"/>
                <a:ea typeface="HG丸ｺﾞｼｯｸM-PRO" pitchFamily="50" charset="-128"/>
              </a:rPr>
              <a:t>で利用</a:t>
            </a:r>
            <a:r>
              <a:rPr lang="ja-JP" altLang="ja-JP" sz="1200" dirty="0">
                <a:solidFill>
                  <a:prstClr val="black"/>
                </a:solidFill>
                <a:latin typeface="HG丸ｺﾞｼｯｸM-PRO" pitchFamily="50" charset="-128"/>
                <a:ea typeface="HG丸ｺﾞｼｯｸM-PRO" pitchFamily="50" charset="-128"/>
              </a:rPr>
              <a:t>できます</a:t>
            </a:r>
            <a:r>
              <a:rPr lang="ja-JP" altLang="en-US" sz="1200" dirty="0" smtClean="0">
                <a:solidFill>
                  <a:prstClr val="black"/>
                </a:solidFill>
                <a:latin typeface="HG丸ｺﾞｼｯｸM-PRO" pitchFamily="50" charset="-128"/>
                <a:ea typeface="HG丸ｺﾞｼｯｸM-PRO" pitchFamily="50" charset="-128"/>
              </a:rPr>
              <a:t>。４</a:t>
            </a:r>
            <a:r>
              <a:rPr lang="ja-JP" altLang="ja-JP" sz="1200" dirty="0" smtClean="0">
                <a:solidFill>
                  <a:prstClr val="black"/>
                </a:solidFill>
                <a:latin typeface="HG丸ｺﾞｼｯｸM-PRO" pitchFamily="50" charset="-128"/>
                <a:ea typeface="HG丸ｺﾞｼｯｸM-PRO" pitchFamily="50" charset="-128"/>
              </a:rPr>
              <a:t>ページ</a:t>
            </a:r>
            <a:r>
              <a:rPr lang="ja-JP" altLang="ja-JP" sz="1200" dirty="0">
                <a:solidFill>
                  <a:prstClr val="black"/>
                </a:solidFill>
                <a:latin typeface="HG丸ｺﾞｼｯｸM-PRO" pitchFamily="50" charset="-128"/>
                <a:ea typeface="HG丸ｺﾞｼｯｸM-PRO" pitchFamily="50" charset="-128"/>
              </a:rPr>
              <a:t>をご覧ください</a:t>
            </a:r>
            <a:r>
              <a:rPr lang="ja-JP" altLang="ja-JP" sz="1200" dirty="0" smtClean="0">
                <a:solidFill>
                  <a:prstClr val="black"/>
                </a:solidFill>
                <a:latin typeface="HG丸ｺﾞｼｯｸM-PRO" pitchFamily="50" charset="-128"/>
                <a:ea typeface="HG丸ｺﾞｼｯｸM-PRO" pitchFamily="50" charset="-128"/>
              </a:rPr>
              <a:t>。</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ja-JP" sz="1200" dirty="0">
                <a:solidFill>
                  <a:prstClr val="black"/>
                </a:solidFill>
                <a:latin typeface="HGP創英角ｺﾞｼｯｸUB" pitchFamily="50" charset="-128"/>
                <a:ea typeface="HGP創英角ｺﾞｼｯｸUB" pitchFamily="50" charset="-128"/>
              </a:rPr>
              <a:t>〈その他〉</a:t>
            </a:r>
            <a:endParaRPr lang="ja-JP" altLang="ja-JP" sz="1200" u="sng" dirty="0">
              <a:solidFill>
                <a:prstClr val="black"/>
              </a:solidFill>
              <a:latin typeface="HGP創英角ｺﾞｼｯｸUB" pitchFamily="50" charset="-128"/>
              <a:ea typeface="HGP創英角ｺﾞｼｯｸUB"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150" dirty="0" smtClean="0">
                <a:solidFill>
                  <a:prstClr val="black"/>
                </a:solidFill>
                <a:latin typeface="HG丸ｺﾞｼｯｸM-PRO" pitchFamily="50" charset="-128"/>
                <a:ea typeface="HG丸ｺﾞｼｯｸM-PRO" pitchFamily="50" charset="-128"/>
              </a:rPr>
              <a:t>院内</a:t>
            </a:r>
            <a:r>
              <a:rPr lang="ja-JP" altLang="ja-JP" sz="1150" dirty="0">
                <a:solidFill>
                  <a:prstClr val="black"/>
                </a:solidFill>
                <a:latin typeface="HG丸ｺﾞｼｯｸM-PRO" pitchFamily="50" charset="-128"/>
                <a:ea typeface="HG丸ｺﾞｼｯｸM-PRO" pitchFamily="50" charset="-128"/>
              </a:rPr>
              <a:t>感染防止のため、病室へ入室の際は必ず備え付けの消毒液で手を消毒してください。</a:t>
            </a:r>
            <a:endParaRPr lang="ja-JP" altLang="ja-JP" sz="115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マニキュア</a:t>
            </a:r>
            <a:r>
              <a:rPr lang="ja-JP" altLang="ja-JP" sz="1200" dirty="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ジェルネイル・</a:t>
            </a:r>
            <a:r>
              <a:rPr lang="ja-JP" altLang="ja-JP" sz="1200" dirty="0">
                <a:solidFill>
                  <a:prstClr val="black"/>
                </a:solidFill>
                <a:latin typeface="HG丸ｺﾞｼｯｸM-PRO" pitchFamily="50" charset="-128"/>
                <a:ea typeface="HG丸ｺﾞｼｯｸM-PRO" pitchFamily="50" charset="-128"/>
              </a:rPr>
              <a:t>つけ爪・つけまつげ（エクステを含む）は、除去して</a:t>
            </a:r>
            <a:r>
              <a:rPr lang="ja-JP" altLang="ja-JP" sz="1200" dirty="0" smtClean="0">
                <a:solidFill>
                  <a:prstClr val="black"/>
                </a:solidFill>
                <a:latin typeface="HG丸ｺﾞｼｯｸM-PRO" pitchFamily="50" charset="-128"/>
                <a:ea typeface="HG丸ｺﾞｼｯｸM-PRO" pitchFamily="50" charset="-128"/>
              </a:rPr>
              <a:t>おい</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en-US" altLang="ja-JP" sz="1200" dirty="0">
                <a:solidFill>
                  <a:prstClr val="black"/>
                </a:solidFill>
                <a:latin typeface="HG丸ｺﾞｼｯｸM-PRO" pitchFamily="50" charset="-128"/>
                <a:ea typeface="HG丸ｺﾞｼｯｸM-PRO" pitchFamily="50" charset="-128"/>
              </a:rPr>
              <a:t> </a:t>
            </a:r>
            <a:r>
              <a:rPr lang="en-US" altLang="ja-JP"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て</a:t>
            </a:r>
            <a:r>
              <a:rPr lang="ja-JP" altLang="ja-JP" sz="1200" dirty="0">
                <a:solidFill>
                  <a:prstClr val="black"/>
                </a:solidFill>
                <a:latin typeface="HG丸ｺﾞｼｯｸM-PRO" pitchFamily="50" charset="-128"/>
                <a:ea typeface="HG丸ｺﾞｼｯｸM-PRO" pitchFamily="50" charset="-128"/>
              </a:rPr>
              <a:t>ください。</a:t>
            </a:r>
            <a:endParaRPr lang="ja-JP" altLang="ja-JP" sz="1200" u="sng" dirty="0">
              <a:solidFill>
                <a:prstClr val="black"/>
              </a:solidFill>
              <a:latin typeface="HG丸ｺﾞｼｯｸM-PRO" pitchFamily="50" charset="-128"/>
              <a:ea typeface="HG丸ｺﾞｼｯｸM-PRO" pitchFamily="50" charset="-128"/>
            </a:endParaRPr>
          </a:p>
          <a:p>
            <a:pPr algn="just">
              <a:lnSpc>
                <a:spcPct val="125000"/>
              </a:lnSpc>
            </a:pPr>
            <a:r>
              <a:rPr lang="ja-JP" altLang="en-US" sz="1200" dirty="0" smtClean="0">
                <a:solidFill>
                  <a:prstClr val="black"/>
                </a:solidFill>
                <a:latin typeface="HG丸ｺﾞｼｯｸM-PRO" pitchFamily="50" charset="-128"/>
                <a:ea typeface="HG丸ｺﾞｼｯｸM-PRO" pitchFamily="50" charset="-128"/>
              </a:rPr>
              <a:t>○　入院の際は</a:t>
            </a:r>
            <a:r>
              <a:rPr lang="ja-JP" altLang="en-US" sz="1200" dirty="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指輪等アクセサリーを</a:t>
            </a:r>
            <a:r>
              <a:rPr lang="ja-JP" altLang="en-US" sz="1200" dirty="0">
                <a:solidFill>
                  <a:prstClr val="black"/>
                </a:solidFill>
                <a:latin typeface="HG丸ｺﾞｼｯｸM-PRO" pitchFamily="50" charset="-128"/>
                <a:ea typeface="HG丸ｺﾞｼｯｸM-PRO" pitchFamily="50" charset="-128"/>
              </a:rPr>
              <a:t>外しておいてください。</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生花</a:t>
            </a:r>
            <a:r>
              <a:rPr lang="ja-JP" altLang="ja-JP" sz="1200" dirty="0">
                <a:solidFill>
                  <a:prstClr val="black"/>
                </a:solidFill>
                <a:latin typeface="HG丸ｺﾞｼｯｸM-PRO" pitchFamily="50" charset="-128"/>
                <a:ea typeface="HG丸ｺﾞｼｯｸM-PRO" pitchFamily="50" charset="-128"/>
              </a:rPr>
              <a:t>は、患者さんの療養上の事情等によりお部屋にお届けできない場合があります</a:t>
            </a:r>
            <a:r>
              <a:rPr lang="ja-JP" altLang="ja-JP" sz="1200" dirty="0" smtClean="0">
                <a:solidFill>
                  <a:prstClr val="black"/>
                </a:solidFill>
                <a:latin typeface="HG丸ｺﾞｼｯｸM-PRO" pitchFamily="50" charset="-128"/>
                <a:ea typeface="HG丸ｺﾞｼｯｸM-PRO" pitchFamily="50" charset="-128"/>
              </a:rPr>
              <a:t>。</a:t>
            </a:r>
            <a:endParaRPr lang="ja-JP" altLang="en-US" sz="1200" dirty="0">
              <a:solidFill>
                <a:prstClr val="black"/>
              </a:solidFill>
              <a:latin typeface="HG丸ｺﾞｼｯｸM-PRO" pitchFamily="50" charset="-128"/>
              <a:ea typeface="HG丸ｺﾞｼｯｸM-PRO" pitchFamily="50" charset="-128"/>
              <a:cs typeface="ＭＳ Ｐゴシック" pitchFamily="50" charset="-128"/>
            </a:endParaRPr>
          </a:p>
        </p:txBody>
      </p:sp>
      <p:pic>
        <p:nvPicPr>
          <p:cNvPr id="12" name="図 300"/>
          <p:cNvPicPr>
            <a:picLocks noChangeAspect="1" noChangeArrowheads="1"/>
          </p:cNvPicPr>
          <p:nvPr/>
        </p:nvPicPr>
        <p:blipFill>
          <a:blip r:embed="rId2" cstate="print">
            <a:extLst>
              <a:ext uri="{28A0092B-C50C-407E-A947-70E740481C1C}">
                <a14:useLocalDpi xmlns:a14="http://schemas.microsoft.com/office/drawing/2010/main" val="0"/>
              </a:ext>
            </a:extLst>
          </a:blip>
          <a:srcRect r="2521" b="2916"/>
          <a:stretch>
            <a:fillRect/>
          </a:stretch>
        </p:blipFill>
        <p:spPr bwMode="auto">
          <a:xfrm>
            <a:off x="3111439" y="458090"/>
            <a:ext cx="438150" cy="379412"/>
          </a:xfrm>
          <a:prstGeom prst="rect">
            <a:avLst/>
          </a:prstGeom>
          <a:noFill/>
          <a:extLst>
            <a:ext uri="{909E8E84-426E-40DD-AFC4-6F175D3DCCD1}">
              <a14:hiddenFill xmlns:a14="http://schemas.microsoft.com/office/drawing/2010/main">
                <a:solidFill>
                  <a:srgbClr val="FFFFFF"/>
                </a:solidFill>
              </a14:hiddenFill>
            </a:ext>
          </a:extLst>
        </p:spPr>
      </p:pic>
      <p:sp>
        <p:nvSpPr>
          <p:cNvPr id="17" name="正方形/長方形 16"/>
          <p:cNvSpPr/>
          <p:nvPr/>
        </p:nvSpPr>
        <p:spPr>
          <a:xfrm>
            <a:off x="332656" y="8697416"/>
            <a:ext cx="6192688" cy="1015663"/>
          </a:xfrm>
          <a:prstGeom prst="rect">
            <a:avLst/>
          </a:prstGeom>
        </p:spPr>
        <p:txBody>
          <a:bodyPr wrap="square">
            <a:spAutoFit/>
          </a:bodyPr>
          <a:lstStyle/>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a:t>
            </a:r>
            <a:r>
              <a:rPr lang="ja-JP" altLang="ja-JP" sz="1200" dirty="0">
                <a:solidFill>
                  <a:prstClr val="black"/>
                </a:solidFill>
                <a:latin typeface="HG丸ｺﾞｼｯｸM-PRO" pitchFamily="50" charset="-128"/>
                <a:ea typeface="HG丸ｺﾞｼｯｸM-PRO" pitchFamily="50" charset="-128"/>
              </a:rPr>
              <a:t>（外出・外泊中も含む）は、原則として他の医療機関を受診することは</a:t>
            </a:r>
            <a:r>
              <a:rPr lang="ja-JP" altLang="ja-JP" sz="1200" dirty="0" smtClean="0">
                <a:solidFill>
                  <a:prstClr val="black"/>
                </a:solidFill>
                <a:latin typeface="HG丸ｺﾞｼｯｸM-PRO" pitchFamily="50" charset="-128"/>
                <a:ea typeface="HG丸ｺﾞｼｯｸM-PRO" pitchFamily="50" charset="-128"/>
              </a:rPr>
              <a:t>でき</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ません</a:t>
            </a:r>
            <a:r>
              <a:rPr lang="ja-JP" altLang="ja-JP" sz="1200" dirty="0">
                <a:solidFill>
                  <a:prstClr val="black"/>
                </a:solidFill>
                <a:latin typeface="HG丸ｺﾞｼｯｸM-PRO" pitchFamily="50" charset="-128"/>
                <a:ea typeface="HG丸ｺﾞｼｯｸM-PRO" pitchFamily="50" charset="-128"/>
              </a:rPr>
              <a:t>。ご家族がお薬を他の医療機関に取りに行くこともできません。</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a:t>
            </a:r>
            <a:r>
              <a:rPr lang="ja-JP" altLang="ja-JP" sz="1200" dirty="0">
                <a:solidFill>
                  <a:prstClr val="black"/>
                </a:solidFill>
                <a:latin typeface="HG丸ｺﾞｼｯｸM-PRO" pitchFamily="50" charset="-128"/>
                <a:ea typeface="HG丸ｺﾞｼｯｸM-PRO" pitchFamily="50" charset="-128"/>
              </a:rPr>
              <a:t>に他の医療機関の予約が重なっている場合</a:t>
            </a:r>
            <a:r>
              <a:rPr lang="ja-JP" altLang="ja-JP" sz="1200" dirty="0" smtClean="0">
                <a:solidFill>
                  <a:prstClr val="black"/>
                </a:solidFill>
                <a:latin typeface="HG丸ｺﾞｼｯｸM-PRO" pitchFamily="50" charset="-128"/>
                <a:ea typeface="HG丸ｺﾞｼｯｸM-PRO" pitchFamily="50" charset="-128"/>
              </a:rPr>
              <a:t>や</a:t>
            </a:r>
            <a:r>
              <a:rPr lang="ja-JP" altLang="en-US" sz="1200" dirty="0" smtClean="0">
                <a:solidFill>
                  <a:prstClr val="black"/>
                </a:solidFill>
                <a:latin typeface="HG丸ｺﾞｼｯｸM-PRO" pitchFamily="50" charset="-128"/>
                <a:ea typeface="HG丸ｺﾞｼｯｸM-PRO" pitchFamily="50" charset="-128"/>
              </a:rPr>
              <a:t>使用中のお</a:t>
            </a:r>
            <a:r>
              <a:rPr lang="ja-JP" altLang="ja-JP" sz="1200" dirty="0" smtClean="0">
                <a:solidFill>
                  <a:prstClr val="black"/>
                </a:solidFill>
                <a:latin typeface="HG丸ｺﾞｼｯｸM-PRO" pitchFamily="50" charset="-128"/>
                <a:ea typeface="HG丸ｺﾞｼｯｸM-PRO" pitchFamily="50" charset="-128"/>
              </a:rPr>
              <a:t>薬</a:t>
            </a:r>
            <a:r>
              <a:rPr lang="ja-JP" altLang="ja-JP" sz="1200" dirty="0">
                <a:solidFill>
                  <a:prstClr val="black"/>
                </a:solidFill>
                <a:latin typeface="HG丸ｺﾞｼｯｸM-PRO" pitchFamily="50" charset="-128"/>
                <a:ea typeface="HG丸ｺﾞｼｯｸM-PRO" pitchFamily="50" charset="-128"/>
              </a:rPr>
              <a:t>がなくなる場合</a:t>
            </a:r>
            <a:r>
              <a:rPr lang="ja-JP" altLang="ja-JP" sz="1200" dirty="0" smtClean="0">
                <a:solidFill>
                  <a:prstClr val="black"/>
                </a:solidFill>
                <a:latin typeface="HG丸ｺﾞｼｯｸM-PRO" pitchFamily="50" charset="-128"/>
                <a:ea typeface="HG丸ｺﾞｼｯｸM-PRO" pitchFamily="50" charset="-128"/>
              </a:rPr>
              <a:t>な</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どは</a:t>
            </a:r>
            <a:r>
              <a:rPr lang="ja-JP" altLang="ja-JP" sz="1200" dirty="0">
                <a:solidFill>
                  <a:prstClr val="black"/>
                </a:solidFill>
                <a:latin typeface="HG丸ｺﾞｼｯｸM-PRO" pitchFamily="50" charset="-128"/>
                <a:ea typeface="HG丸ｺﾞｼｯｸM-PRO" pitchFamily="50" charset="-128"/>
              </a:rPr>
              <a:t>、</a:t>
            </a:r>
            <a:r>
              <a:rPr lang="ja-JP" altLang="ja-JP" sz="1200" dirty="0" smtClean="0">
                <a:solidFill>
                  <a:prstClr val="black"/>
                </a:solidFill>
                <a:latin typeface="HG丸ｺﾞｼｯｸM-PRO" pitchFamily="50" charset="-128"/>
                <a:ea typeface="HG丸ｺﾞｼｯｸM-PRO" pitchFamily="50" charset="-128"/>
              </a:rPr>
              <a:t>まず担当医</a:t>
            </a:r>
            <a:r>
              <a:rPr lang="ja-JP" altLang="ja-JP" sz="1200" dirty="0">
                <a:solidFill>
                  <a:prstClr val="black"/>
                </a:solidFill>
                <a:latin typeface="HG丸ｺﾞｼｯｸM-PRO" pitchFamily="50" charset="-128"/>
                <a:ea typeface="HG丸ｺﾞｼｯｸM-PRO" pitchFamily="50" charset="-128"/>
              </a:rPr>
              <a:t>・看護師にご相談ください。</a:t>
            </a:r>
            <a:endParaRPr lang="ja-JP" altLang="ja-JP" sz="1200" u="sng" dirty="0">
              <a:solidFill>
                <a:prstClr val="black"/>
              </a:solidFill>
              <a:latin typeface="HG丸ｺﾞｼｯｸM-PRO" pitchFamily="50" charset="-128"/>
              <a:ea typeface="HG丸ｺﾞｼｯｸM-PRO" pitchFamily="50" charset="-128"/>
            </a:endParaRPr>
          </a:p>
        </p:txBody>
      </p:sp>
      <p:grpSp>
        <p:nvGrpSpPr>
          <p:cNvPr id="18" name="グループ化 17"/>
          <p:cNvGrpSpPr/>
          <p:nvPr/>
        </p:nvGrpSpPr>
        <p:grpSpPr>
          <a:xfrm>
            <a:off x="188595" y="8307374"/>
            <a:ext cx="3079689" cy="390042"/>
            <a:chOff x="2057025" y="3661887"/>
            <a:chExt cx="3079689" cy="360040"/>
          </a:xfrm>
          <a:solidFill>
            <a:schemeClr val="accent5"/>
          </a:solidFill>
        </p:grpSpPr>
        <p:sp>
          <p:nvSpPr>
            <p:cNvPr id="19" name="角丸四角形 18"/>
            <p:cNvSpPr/>
            <p:nvPr/>
          </p:nvSpPr>
          <p:spPr>
            <a:xfrm>
              <a:off x="2069632" y="3661887"/>
              <a:ext cx="3067082"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057025" y="3661892"/>
              <a:ext cx="3079689" cy="312512"/>
            </a:xfrm>
            <a:prstGeom prst="rect">
              <a:avLst/>
            </a:prstGeom>
            <a:noFill/>
            <a:ln>
              <a:noFill/>
            </a:ln>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他の医療機関への受診について</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21" name="正方形/長方形 20"/>
          <p:cNvSpPr/>
          <p:nvPr/>
        </p:nvSpPr>
        <p:spPr>
          <a:xfrm>
            <a:off x="3157059" y="9667636"/>
            <a:ext cx="545342" cy="253916"/>
          </a:xfrm>
          <a:prstGeom prst="rect">
            <a:avLst/>
          </a:prstGeom>
        </p:spPr>
        <p:txBody>
          <a:bodyPr wrap="none">
            <a:spAutoFit/>
          </a:bodyPr>
          <a:lstStyle/>
          <a:p>
            <a:r>
              <a:rPr lang="ja-JP" altLang="ja-JP" sz="1050" dirty="0" smtClean="0">
                <a:solidFill>
                  <a:prstClr val="black"/>
                </a:solidFill>
              </a:rPr>
              <a:t>－</a:t>
            </a:r>
            <a:r>
              <a:rPr lang="ja-JP" altLang="en-US" sz="1050" dirty="0" smtClean="0">
                <a:solidFill>
                  <a:prstClr val="black"/>
                </a:solidFill>
              </a:rPr>
              <a:t>３</a:t>
            </a:r>
            <a:r>
              <a:rPr lang="ja-JP" altLang="ja-JP" sz="1050" dirty="0" smtClean="0">
                <a:solidFill>
                  <a:prstClr val="black"/>
                </a:solidFill>
              </a:rPr>
              <a:t>－</a:t>
            </a:r>
            <a:endParaRPr lang="ja-JP" altLang="ja-JP" sz="1050" dirty="0">
              <a:solidFill>
                <a:prstClr val="black"/>
              </a:solidFill>
            </a:endParaRPr>
          </a:p>
        </p:txBody>
      </p:sp>
    </p:spTree>
    <p:extLst>
      <p:ext uri="{BB962C8B-B14F-4D97-AF65-F5344CB8AC3E}">
        <p14:creationId xmlns:p14="http://schemas.microsoft.com/office/powerpoint/2010/main" val="29070928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99773" y="286324"/>
            <a:ext cx="2046889" cy="390043"/>
            <a:chOff x="2057025" y="3661889"/>
            <a:chExt cx="2045753" cy="360040"/>
          </a:xfrm>
          <a:solidFill>
            <a:schemeClr val="accent4"/>
          </a:solidFill>
        </p:grpSpPr>
        <p:sp>
          <p:nvSpPr>
            <p:cNvPr id="4" name="角丸四角形 3"/>
            <p:cNvSpPr/>
            <p:nvPr/>
          </p:nvSpPr>
          <p:spPr>
            <a:xfrm>
              <a:off x="2069633" y="3661889"/>
              <a:ext cx="2033145" cy="36004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057025" y="3685653"/>
              <a:ext cx="2045753"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施設・設備のご案内</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20" name="正方形/長方形 19"/>
          <p:cNvSpPr/>
          <p:nvPr/>
        </p:nvSpPr>
        <p:spPr>
          <a:xfrm>
            <a:off x="-12042" y="6594390"/>
            <a:ext cx="6483196" cy="644985"/>
          </a:xfrm>
          <a:prstGeom prst="rect">
            <a:avLst/>
          </a:prstGeom>
        </p:spPr>
        <p:txBody>
          <a:bodyPr wrap="square">
            <a:spAutoFit/>
          </a:bodyPr>
          <a:lstStyle/>
          <a:p>
            <a:pPr>
              <a:lnSpc>
                <a:spcPct val="114000"/>
              </a:lnSpc>
            </a:pPr>
            <a:r>
              <a:rPr lang="en-US" altLang="ja-JP" sz="1050" dirty="0">
                <a:latin typeface="HG丸ｺﾞｼｯｸM-PRO" pitchFamily="50" charset="-128"/>
                <a:ea typeface="HG丸ｺﾞｼｯｸM-PRO" pitchFamily="50" charset="-128"/>
              </a:rPr>
              <a:t>        </a:t>
            </a:r>
            <a:r>
              <a:rPr lang="ja-JP" altLang="ja-JP" sz="1050" dirty="0" smtClean="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　</a:t>
            </a:r>
            <a:r>
              <a:rPr lang="en-US" altLang="ja-JP" sz="1050" dirty="0" smtClean="0">
                <a:latin typeface="HG丸ｺﾞｼｯｸM-PRO" pitchFamily="50" charset="-128"/>
                <a:ea typeface="HG丸ｺﾞｼｯｸM-PRO" pitchFamily="50" charset="-128"/>
              </a:rPr>
              <a:t>12</a:t>
            </a:r>
            <a:r>
              <a:rPr lang="ja-JP" altLang="ja-JP" sz="1050" dirty="0">
                <a:latin typeface="HG丸ｺﾞｼｯｸM-PRO" pitchFamily="50" charset="-128"/>
                <a:ea typeface="HG丸ｺﾞｼｯｸM-PRO" pitchFamily="50" charset="-128"/>
              </a:rPr>
              <a:t>月</a:t>
            </a:r>
            <a:r>
              <a:rPr lang="en-US" altLang="ja-JP" sz="1050" dirty="0">
                <a:latin typeface="HG丸ｺﾞｼｯｸM-PRO" pitchFamily="50" charset="-128"/>
                <a:ea typeface="HG丸ｺﾞｼｯｸM-PRO" pitchFamily="50" charset="-128"/>
              </a:rPr>
              <a:t>29</a:t>
            </a:r>
            <a:r>
              <a:rPr lang="ja-JP" altLang="ja-JP" sz="1050" dirty="0">
                <a:latin typeface="HG丸ｺﾞｼｯｸM-PRO" pitchFamily="50" charset="-128"/>
                <a:ea typeface="HG丸ｺﾞｼｯｸM-PRO" pitchFamily="50" charset="-128"/>
              </a:rPr>
              <a:t>日から</a:t>
            </a:r>
            <a:r>
              <a:rPr lang="en-US" altLang="ja-JP" sz="1050" dirty="0">
                <a:latin typeface="HG丸ｺﾞｼｯｸM-PRO" pitchFamily="50" charset="-128"/>
                <a:ea typeface="HG丸ｺﾞｼｯｸM-PRO" pitchFamily="50" charset="-128"/>
              </a:rPr>
              <a:t>1</a:t>
            </a:r>
            <a:r>
              <a:rPr lang="ja-JP" altLang="ja-JP" sz="1050" dirty="0">
                <a:latin typeface="HG丸ｺﾞｼｯｸM-PRO" pitchFamily="50" charset="-128"/>
                <a:ea typeface="HG丸ｺﾞｼｯｸM-PRO" pitchFamily="50" charset="-128"/>
              </a:rPr>
              <a:t>月</a:t>
            </a:r>
            <a:r>
              <a:rPr lang="en-US" altLang="ja-JP" sz="1050" dirty="0">
                <a:latin typeface="HG丸ｺﾞｼｯｸM-PRO" pitchFamily="50" charset="-128"/>
                <a:ea typeface="HG丸ｺﾞｼｯｸM-PRO" pitchFamily="50" charset="-128"/>
              </a:rPr>
              <a:t>3</a:t>
            </a:r>
            <a:r>
              <a:rPr lang="ja-JP" altLang="ja-JP" sz="1050" dirty="0">
                <a:latin typeface="HG丸ｺﾞｼｯｸM-PRO" pitchFamily="50" charset="-128"/>
                <a:ea typeface="HG丸ｺﾞｼｯｸM-PRO" pitchFamily="50" charset="-128"/>
              </a:rPr>
              <a:t>日の間は、喫茶店および理容室の営業時間が上記と異なります。</a:t>
            </a:r>
            <a:endParaRPr lang="ja-JP" altLang="ja-JP" sz="1050" u="sng" dirty="0">
              <a:latin typeface="HG丸ｺﾞｼｯｸM-PRO" pitchFamily="50" charset="-128"/>
              <a:ea typeface="HG丸ｺﾞｼｯｸM-PRO" pitchFamily="50" charset="-128"/>
            </a:endParaRPr>
          </a:p>
          <a:p>
            <a:pPr>
              <a:lnSpc>
                <a:spcPct val="114000"/>
              </a:lnSpc>
            </a:pPr>
            <a:r>
              <a:rPr lang="en-US" altLang="ja-JP" sz="1050" dirty="0">
                <a:latin typeface="HG丸ｺﾞｼｯｸM-PRO" pitchFamily="50" charset="-128"/>
                <a:ea typeface="HG丸ｺﾞｼｯｸM-PRO" pitchFamily="50" charset="-128"/>
              </a:rPr>
              <a:t>        </a:t>
            </a:r>
            <a:r>
              <a:rPr lang="ja-JP" altLang="ja-JP" sz="1050" dirty="0" smtClean="0">
                <a:latin typeface="HG丸ｺﾞｼｯｸM-PRO" pitchFamily="50" charset="-128"/>
                <a:ea typeface="HG丸ｺﾞｼｯｸM-PRO" pitchFamily="50" charset="-128"/>
              </a:rPr>
              <a:t>※</a:t>
            </a:r>
            <a:r>
              <a:rPr lang="ja-JP" altLang="en-US" sz="1050" dirty="0" smtClean="0">
                <a:latin typeface="HG丸ｺﾞｼｯｸM-PRO" pitchFamily="50" charset="-128"/>
                <a:ea typeface="HG丸ｺﾞｼｯｸM-PRO" pitchFamily="50" charset="-128"/>
              </a:rPr>
              <a:t>　</a:t>
            </a:r>
            <a:r>
              <a:rPr lang="ja-JP" altLang="ja-JP" sz="1050" dirty="0" smtClean="0">
                <a:latin typeface="HG丸ｺﾞｼｯｸM-PRO" pitchFamily="50" charset="-128"/>
                <a:ea typeface="HG丸ｺﾞｼｯｸM-PRO" pitchFamily="50" charset="-128"/>
              </a:rPr>
              <a:t>キャッシングコーナー</a:t>
            </a:r>
            <a:r>
              <a:rPr lang="ja-JP" altLang="ja-JP" sz="1050" dirty="0">
                <a:latin typeface="HG丸ｺﾞｼｯｸM-PRO" pitchFamily="50" charset="-128"/>
                <a:ea typeface="HG丸ｺﾞｼｯｸM-PRO" pitchFamily="50" charset="-128"/>
              </a:rPr>
              <a:t>には、広島信用金庫、広島銀行、もみじ</a:t>
            </a:r>
            <a:r>
              <a:rPr lang="ja-JP" altLang="ja-JP" sz="1050" dirty="0" smtClean="0">
                <a:latin typeface="HG丸ｺﾞｼｯｸM-PRO" pitchFamily="50" charset="-128"/>
                <a:ea typeface="HG丸ｺﾞｼｯｸM-PRO" pitchFamily="50" charset="-128"/>
              </a:rPr>
              <a:t>銀行</a:t>
            </a:r>
            <a:r>
              <a:rPr lang="ja-JP" altLang="en-US" sz="1050" dirty="0" smtClean="0">
                <a:latin typeface="HG丸ｺﾞｼｯｸM-PRO" pitchFamily="50" charset="-128"/>
                <a:ea typeface="HG丸ｺﾞｼｯｸM-PRO" pitchFamily="50" charset="-128"/>
              </a:rPr>
              <a:t>、広島市信用組合</a:t>
            </a:r>
            <a:r>
              <a:rPr lang="ja-JP" altLang="ja-JP" sz="1050" dirty="0" smtClean="0">
                <a:latin typeface="HG丸ｺﾞｼｯｸM-PRO" pitchFamily="50" charset="-128"/>
                <a:ea typeface="HG丸ｺﾞｼｯｸM-PRO" pitchFamily="50" charset="-128"/>
              </a:rPr>
              <a:t>の</a:t>
            </a:r>
            <a:r>
              <a:rPr lang="en-US" altLang="ja-JP" sz="1050" dirty="0">
                <a:latin typeface="HG丸ｺﾞｼｯｸM-PRO" pitchFamily="50" charset="-128"/>
                <a:ea typeface="HG丸ｺﾞｼｯｸM-PRO" pitchFamily="50" charset="-128"/>
              </a:rPr>
              <a:t>ATM</a:t>
            </a:r>
            <a:r>
              <a:rPr lang="ja-JP" altLang="ja-JP" sz="1050" dirty="0" smtClean="0">
                <a:latin typeface="HG丸ｺﾞｼｯｸM-PRO" pitchFamily="50" charset="-128"/>
                <a:ea typeface="HG丸ｺﾞｼｯｸM-PRO" pitchFamily="50" charset="-128"/>
              </a:rPr>
              <a:t>を</a:t>
            </a:r>
            <a:endParaRPr lang="en-US" altLang="ja-JP" sz="1050" dirty="0" smtClean="0">
              <a:latin typeface="HG丸ｺﾞｼｯｸM-PRO" pitchFamily="50" charset="-128"/>
              <a:ea typeface="HG丸ｺﾞｼｯｸM-PRO" pitchFamily="50" charset="-128"/>
            </a:endParaRPr>
          </a:p>
          <a:p>
            <a:pPr>
              <a:lnSpc>
                <a:spcPct val="114000"/>
              </a:lnSpc>
            </a:pPr>
            <a:r>
              <a:rPr lang="ja-JP" altLang="en-US" sz="1050" dirty="0">
                <a:latin typeface="HG丸ｺﾞｼｯｸM-PRO" pitchFamily="50" charset="-128"/>
                <a:ea typeface="HG丸ｺﾞｼｯｸM-PRO" pitchFamily="50" charset="-128"/>
              </a:rPr>
              <a:t>　</a:t>
            </a:r>
            <a:r>
              <a:rPr lang="ja-JP" altLang="en-US" sz="1050" dirty="0" smtClean="0">
                <a:latin typeface="HG丸ｺﾞｼｯｸM-PRO" pitchFamily="50" charset="-128"/>
                <a:ea typeface="HG丸ｺﾞｼｯｸM-PRO" pitchFamily="50" charset="-128"/>
              </a:rPr>
              <a:t>　　   </a:t>
            </a:r>
            <a:r>
              <a:rPr lang="ja-JP" altLang="ja-JP" sz="1050" dirty="0" smtClean="0">
                <a:latin typeface="HG丸ｺﾞｼｯｸM-PRO" pitchFamily="50" charset="-128"/>
                <a:ea typeface="HG丸ｺﾞｼｯｸM-PRO" pitchFamily="50" charset="-128"/>
              </a:rPr>
              <a:t>設置</a:t>
            </a:r>
            <a:r>
              <a:rPr lang="ja-JP" altLang="ja-JP" sz="1050" dirty="0">
                <a:latin typeface="HG丸ｺﾞｼｯｸM-PRO" pitchFamily="50" charset="-128"/>
                <a:ea typeface="HG丸ｺﾞｼｯｸM-PRO" pitchFamily="50" charset="-128"/>
              </a:rPr>
              <a:t>しています。</a:t>
            </a:r>
            <a:endParaRPr lang="ja-JP" altLang="ja-JP" sz="1050" u="sng" dirty="0">
              <a:latin typeface="HG丸ｺﾞｼｯｸM-PRO" pitchFamily="50" charset="-128"/>
              <a:ea typeface="HG丸ｺﾞｼｯｸM-PRO" pitchFamily="50" charset="-128"/>
            </a:endParaRPr>
          </a:p>
        </p:txBody>
      </p:sp>
      <p:sp>
        <p:nvSpPr>
          <p:cNvPr id="12" name="正方形/長方形 11"/>
          <p:cNvSpPr/>
          <p:nvPr/>
        </p:nvSpPr>
        <p:spPr>
          <a:xfrm>
            <a:off x="161421" y="632460"/>
            <a:ext cx="6507983" cy="4478149"/>
          </a:xfrm>
          <a:prstGeom prst="rect">
            <a:avLst/>
          </a:prstGeom>
        </p:spPr>
        <p:txBody>
          <a:bodyPr wrap="square">
            <a:spAutoFit/>
          </a:bodyPr>
          <a:lstStyle/>
          <a:p>
            <a:pPr>
              <a:lnSpc>
                <a:spcPct val="150000"/>
              </a:lnSpc>
            </a:pPr>
            <a:r>
              <a:rPr lang="en-US" altLang="ja-JP" sz="1200" dirty="0">
                <a:latin typeface="HGS創英角ｺﾞｼｯｸUB" pitchFamily="50" charset="-128"/>
                <a:ea typeface="HGS創英角ｺﾞｼｯｸUB" pitchFamily="50" charset="-128"/>
              </a:rPr>
              <a:t>〈</a:t>
            </a:r>
            <a:r>
              <a:rPr lang="ja-JP" altLang="ja-JP" sz="1200" dirty="0">
                <a:latin typeface="HGS創英角ｺﾞｼｯｸUB" pitchFamily="50" charset="-128"/>
                <a:ea typeface="HGS創英角ｺﾞｼｯｸUB" pitchFamily="50" charset="-128"/>
              </a:rPr>
              <a:t>テレビ・冷蔵庫〉</a:t>
            </a:r>
            <a:endParaRPr lang="ja-JP" altLang="ja-JP" sz="1200" u="sng" dirty="0">
              <a:latin typeface="HGS創英角ｺﾞｼｯｸUB" pitchFamily="50" charset="-128"/>
              <a:ea typeface="HGS創英角ｺﾞｼｯｸUB"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各床頭</a:t>
            </a:r>
            <a:r>
              <a:rPr lang="ja-JP" altLang="ja-JP" sz="1200" dirty="0">
                <a:latin typeface="HG丸ｺﾞｼｯｸM-PRO" pitchFamily="50" charset="-128"/>
                <a:ea typeface="HG丸ｺﾞｼｯｸM-PRO" pitchFamily="50" charset="-128"/>
              </a:rPr>
              <a:t>台に設置しています。</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各病棟</a:t>
            </a:r>
            <a:r>
              <a:rPr lang="ja-JP" altLang="ja-JP" sz="1200" dirty="0">
                <a:latin typeface="HG丸ｺﾞｼｯｸM-PRO" pitchFamily="50" charset="-128"/>
                <a:ea typeface="HG丸ｺﾞｼｯｸM-PRO" pitchFamily="50" charset="-128"/>
              </a:rPr>
              <a:t>にある自動販売機でテレビカード（１枚１</a:t>
            </a:r>
            <a:r>
              <a:rPr lang="en-US" altLang="ja-JP" sz="1200" dirty="0">
                <a:latin typeface="HG丸ｺﾞｼｯｸM-PRO" pitchFamily="50" charset="-128"/>
                <a:ea typeface="HG丸ｺﾞｼｯｸM-PRO" pitchFamily="50" charset="-128"/>
              </a:rPr>
              <a:t>,</a:t>
            </a:r>
            <a:r>
              <a:rPr lang="ja-JP" altLang="ja-JP" sz="1200" dirty="0">
                <a:latin typeface="HG丸ｺﾞｼｯｸM-PRO" pitchFamily="50" charset="-128"/>
                <a:ea typeface="HG丸ｺﾞｼｯｸM-PRO" pitchFamily="50" charset="-128"/>
              </a:rPr>
              <a:t>０００円）を購入のうえ、</a:t>
            </a:r>
            <a:r>
              <a:rPr lang="ja-JP" altLang="ja-JP" sz="1200" dirty="0" smtClean="0">
                <a:latin typeface="HG丸ｺﾞｼｯｸM-PRO" pitchFamily="50" charset="-128"/>
                <a:ea typeface="HG丸ｺﾞｼｯｸM-PRO" pitchFamily="50" charset="-128"/>
              </a:rPr>
              <a:t>ご利用</a:t>
            </a:r>
            <a:endParaRPr lang="en-US" altLang="ja-JP" sz="1200" dirty="0" smtClean="0">
              <a:latin typeface="HG丸ｺﾞｼｯｸM-PRO" pitchFamily="50" charset="-128"/>
              <a:ea typeface="HG丸ｺﾞｼｯｸM-PRO" pitchFamily="50" charset="-128"/>
            </a:endParaRPr>
          </a:p>
          <a:p>
            <a:pPr>
              <a:lnSpc>
                <a:spcPct val="125000"/>
              </a:lnSpc>
            </a:pP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ください。</a:t>
            </a:r>
            <a:r>
              <a:rPr lang="ja-JP" altLang="en-US" sz="1200" dirty="0" smtClean="0">
                <a:latin typeface="HG丸ｺﾞｼｯｸM-PRO" pitchFamily="50" charset="-128"/>
                <a:ea typeface="HG丸ｺﾞｼｯｸM-PRO" pitchFamily="50" charset="-128"/>
              </a:rPr>
              <a:t>なお、有料個室の場合、テレビカードは不要です。</a:t>
            </a:r>
            <a:endParaRPr lang="ja-JP" altLang="ja-JP" sz="1200" u="sng" dirty="0" smtClean="0">
              <a:latin typeface="HG丸ｺﾞｼｯｸM-PRO" pitchFamily="50" charset="-128"/>
              <a:ea typeface="HG丸ｺﾞｼｯｸM-PRO" pitchFamily="50" charset="-128"/>
            </a:endParaRPr>
          </a:p>
          <a:p>
            <a:pPr>
              <a:lnSpc>
                <a:spcPct val="1250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テレビ</a:t>
            </a:r>
            <a:r>
              <a:rPr lang="ja-JP" altLang="ja-JP" sz="1200" dirty="0">
                <a:latin typeface="HG丸ｺﾞｼｯｸM-PRO" pitchFamily="50" charset="-128"/>
                <a:ea typeface="HG丸ｺﾞｼｯｸM-PRO" pitchFamily="50" charset="-128"/>
              </a:rPr>
              <a:t>は１時間</a:t>
            </a:r>
            <a:r>
              <a:rPr lang="ja-JP" altLang="ja-JP" sz="1200" dirty="0" smtClean="0">
                <a:latin typeface="HG丸ｺﾞｼｯｸM-PRO" pitchFamily="50" charset="-128"/>
                <a:ea typeface="HG丸ｺﾞｼｯｸM-PRO" pitchFamily="50" charset="-128"/>
              </a:rPr>
              <a:t>あたり</a:t>
            </a:r>
            <a:r>
              <a:rPr lang="ja-JP" altLang="en-US" sz="1200" dirty="0">
                <a:latin typeface="HG丸ｺﾞｼｯｸM-PRO" pitchFamily="50" charset="-128"/>
                <a:ea typeface="HG丸ｺﾞｼｯｸM-PRO" pitchFamily="50" charset="-128"/>
              </a:rPr>
              <a:t>３７</a:t>
            </a:r>
            <a:r>
              <a:rPr lang="ja-JP" altLang="ja-JP" sz="1200" dirty="0" smtClean="0">
                <a:latin typeface="HG丸ｺﾞｼｯｸM-PRO" pitchFamily="50" charset="-128"/>
                <a:ea typeface="HG丸ｺﾞｼｯｸM-PRO" pitchFamily="50" charset="-128"/>
              </a:rPr>
              <a:t>円</a:t>
            </a:r>
            <a:r>
              <a:rPr lang="ja-JP" altLang="ja-JP" sz="1200" dirty="0">
                <a:latin typeface="HG丸ｺﾞｼｯｸM-PRO" pitchFamily="50" charset="-128"/>
                <a:ea typeface="HG丸ｺﾞｼｯｸM-PRO" pitchFamily="50" charset="-128"/>
              </a:rPr>
              <a:t>、冷蔵庫は１日あたり</a:t>
            </a:r>
            <a:r>
              <a:rPr lang="ja-JP" altLang="ja-JP" sz="1200" dirty="0" smtClean="0">
                <a:latin typeface="HG丸ｺﾞｼｯｸM-PRO" pitchFamily="50" charset="-128"/>
                <a:ea typeface="HG丸ｺﾞｼｯｸM-PRO" pitchFamily="50" charset="-128"/>
              </a:rPr>
              <a:t>９</a:t>
            </a:r>
            <a:r>
              <a:rPr lang="ja-JP" altLang="en-US" sz="1200" dirty="0" smtClean="0">
                <a:latin typeface="HG丸ｺﾞｼｯｸM-PRO" pitchFamily="50" charset="-128"/>
                <a:ea typeface="HG丸ｺﾞｼｯｸM-PRO" pitchFamily="50" charset="-128"/>
              </a:rPr>
              <a:t>０</a:t>
            </a:r>
            <a:r>
              <a:rPr lang="ja-JP" altLang="ja-JP" sz="1200" dirty="0" smtClean="0">
                <a:latin typeface="HG丸ｺﾞｼｯｸM-PRO" pitchFamily="50" charset="-128"/>
                <a:ea typeface="HG丸ｺﾞｼｯｸM-PRO" pitchFamily="50" charset="-128"/>
              </a:rPr>
              <a:t>円</a:t>
            </a:r>
            <a:r>
              <a:rPr lang="ja-JP" altLang="ja-JP" sz="1200" dirty="0">
                <a:latin typeface="HG丸ｺﾞｼｯｸM-PRO" pitchFamily="50" charset="-128"/>
                <a:ea typeface="HG丸ｺﾞｼｯｸM-PRO" pitchFamily="50" charset="-128"/>
              </a:rPr>
              <a:t>かかります。</a:t>
            </a:r>
            <a:endParaRPr lang="ja-JP" altLang="ja-JP" sz="1200" u="sng" dirty="0">
              <a:latin typeface="HG丸ｺﾞｼｯｸM-PRO" pitchFamily="50" charset="-128"/>
              <a:ea typeface="HG丸ｺﾞｼｯｸM-PRO" pitchFamily="50" charset="-128"/>
            </a:endParaRPr>
          </a:p>
          <a:p>
            <a:pPr>
              <a:lnSpc>
                <a:spcPct val="125000"/>
              </a:lnSpc>
            </a:pP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自動</a:t>
            </a:r>
            <a:r>
              <a:rPr lang="ja-JP" altLang="ja-JP" sz="1200" dirty="0">
                <a:latin typeface="HG丸ｺﾞｼｯｸM-PRO" pitchFamily="50" charset="-128"/>
                <a:ea typeface="HG丸ｺﾞｼｯｸM-PRO" pitchFamily="50" charset="-128"/>
              </a:rPr>
              <a:t>販売機は１</a:t>
            </a:r>
            <a:r>
              <a:rPr lang="en-US" altLang="ja-JP" sz="1200" dirty="0">
                <a:latin typeface="HG丸ｺﾞｼｯｸM-PRO" pitchFamily="50" charset="-128"/>
                <a:ea typeface="HG丸ｺﾞｼｯｸM-PRO" pitchFamily="50" charset="-128"/>
              </a:rPr>
              <a:t>,</a:t>
            </a:r>
            <a:r>
              <a:rPr lang="ja-JP" altLang="ja-JP" sz="1200" dirty="0">
                <a:latin typeface="HG丸ｺﾞｼｯｸM-PRO" pitchFamily="50" charset="-128"/>
                <a:ea typeface="HG丸ｺﾞｼｯｸM-PRO" pitchFamily="50" charset="-128"/>
              </a:rPr>
              <a:t>０００円札</a:t>
            </a:r>
            <a:r>
              <a:rPr lang="ja-JP" altLang="en-US" sz="1200" dirty="0">
                <a:latin typeface="HG丸ｺﾞｼｯｸM-PRO" pitchFamily="50" charset="-128"/>
                <a:ea typeface="HG丸ｺﾞｼｯｸM-PRO" pitchFamily="50" charset="-128"/>
              </a:rPr>
              <a:t>しか</a:t>
            </a:r>
            <a:r>
              <a:rPr lang="ja-JP" altLang="ja-JP" sz="1200" dirty="0">
                <a:latin typeface="HG丸ｺﾞｼｯｸM-PRO" pitchFamily="50" charset="-128"/>
                <a:ea typeface="HG丸ｺﾞｼｯｸM-PRO" pitchFamily="50" charset="-128"/>
              </a:rPr>
              <a:t>使用できま</a:t>
            </a:r>
            <a:r>
              <a:rPr lang="ja-JP" altLang="en-US" sz="1200" dirty="0">
                <a:latin typeface="HG丸ｺﾞｼｯｸM-PRO" pitchFamily="50" charset="-128"/>
                <a:ea typeface="HG丸ｺﾞｼｯｸM-PRO" pitchFamily="50" charset="-128"/>
              </a:rPr>
              <a:t>せん</a:t>
            </a:r>
            <a:r>
              <a:rPr lang="ja-JP" altLang="en-US" sz="1200" dirty="0" smtClean="0">
                <a:latin typeface="HG丸ｺﾞｼｯｸM-PRO" pitchFamily="50" charset="-128"/>
                <a:ea typeface="HG丸ｺﾞｼｯｸM-PRO" pitchFamily="50" charset="-128"/>
              </a:rPr>
              <a:t>。（病棟での両替はできません。）</a:t>
            </a:r>
            <a:endParaRPr lang="en-US" altLang="ja-JP" sz="1200"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カード</a:t>
            </a:r>
            <a:r>
              <a:rPr lang="ja-JP" altLang="ja-JP" sz="1200" dirty="0">
                <a:latin typeface="HG丸ｺﾞｼｯｸM-PRO" pitchFamily="50" charset="-128"/>
                <a:ea typeface="HG丸ｺﾞｼｯｸM-PRO" pitchFamily="50" charset="-128"/>
              </a:rPr>
              <a:t>の未利用分は、東棟１階薬局（ </a:t>
            </a:r>
            <a:r>
              <a:rPr lang="ja-JP" altLang="en-US" sz="1200" dirty="0">
                <a:latin typeface="HG丸ｺﾞｼｯｸM-PRO" pitchFamily="50" charset="-128"/>
                <a:ea typeface="HG丸ｺﾞｼｯｸM-PRO" pitchFamily="50" charset="-128"/>
              </a:rPr>
              <a:t>　</a:t>
            </a:r>
            <a:r>
              <a:rPr lang="ja-JP" altLang="ja-JP" sz="1200" dirty="0">
                <a:latin typeface="HG丸ｺﾞｼｯｸM-PRO" pitchFamily="50" charset="-128"/>
                <a:ea typeface="HG丸ｺﾞｼｯｸM-PRO" pitchFamily="50" charset="-128"/>
              </a:rPr>
              <a:t> </a:t>
            </a:r>
            <a:r>
              <a:rPr lang="en-US" altLang="ja-JP" sz="1200" dirty="0">
                <a:latin typeface="HG丸ｺﾞｼｯｸM-PRO" pitchFamily="50" charset="-128"/>
                <a:ea typeface="HG丸ｺﾞｼｯｸM-PRO" pitchFamily="50" charset="-128"/>
              </a:rPr>
              <a:t> </a:t>
            </a:r>
            <a:r>
              <a:rPr lang="ja-JP" altLang="ja-JP" sz="1200" dirty="0">
                <a:latin typeface="HG丸ｺﾞｼｯｸM-PRO" pitchFamily="50" charset="-128"/>
                <a:ea typeface="HG丸ｺﾞｼｯｸM-PRO" pitchFamily="50" charset="-128"/>
              </a:rPr>
              <a:t>番窓口）横の</a:t>
            </a:r>
            <a:r>
              <a:rPr lang="ja-JP" altLang="ja-JP" sz="1200" dirty="0" smtClean="0">
                <a:latin typeface="HG丸ｺﾞｼｯｸM-PRO" pitchFamily="50" charset="-128"/>
                <a:ea typeface="HG丸ｺﾞｼｯｸM-PRO" pitchFamily="50" charset="-128"/>
              </a:rPr>
              <a:t>テレビカード精算機</a:t>
            </a:r>
            <a:r>
              <a:rPr lang="ja-JP" altLang="ja-JP" sz="1200" dirty="0">
                <a:latin typeface="HG丸ｺﾞｼｯｸM-PRO" pitchFamily="50" charset="-128"/>
                <a:ea typeface="HG丸ｺﾞｼｯｸM-PRO" pitchFamily="50" charset="-128"/>
              </a:rPr>
              <a:t>にて</a:t>
            </a:r>
            <a:r>
              <a:rPr lang="ja-JP" altLang="ja-JP" sz="1200" dirty="0" smtClean="0">
                <a:latin typeface="HG丸ｺﾞｼｯｸM-PRO" pitchFamily="50" charset="-128"/>
                <a:ea typeface="HG丸ｺﾞｼｯｸM-PRO" pitchFamily="50" charset="-128"/>
              </a:rPr>
              <a:t>精算</a:t>
            </a:r>
            <a:r>
              <a:rPr lang="ja-JP" altLang="en-US" sz="1200" dirty="0" smtClean="0">
                <a:latin typeface="HG丸ｺﾞｼｯｸM-PRO" pitchFamily="50" charset="-128"/>
                <a:ea typeface="HG丸ｺﾞｼｯｸM-PRO" pitchFamily="50" charset="-128"/>
              </a:rPr>
              <a:t>　　</a:t>
            </a:r>
            <a:endParaRPr lang="en-US" altLang="ja-JP" sz="1200" dirty="0" smtClean="0">
              <a:latin typeface="HG丸ｺﾞｼｯｸM-PRO" pitchFamily="50" charset="-128"/>
              <a:ea typeface="HG丸ｺﾞｼｯｸM-PRO" pitchFamily="50" charset="-128"/>
            </a:endParaRPr>
          </a:p>
          <a:p>
            <a:pPr>
              <a:lnSpc>
                <a:spcPct val="1250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１０円未満は切り捨て）</a:t>
            </a:r>
            <a:r>
              <a:rPr lang="ja-JP" altLang="ja-JP" sz="1200" dirty="0">
                <a:latin typeface="HG丸ｺﾞｼｯｸM-PRO" pitchFamily="50" charset="-128"/>
                <a:ea typeface="HG丸ｺﾞｼｯｸM-PRO" pitchFamily="50" charset="-128"/>
              </a:rPr>
              <a:t>できます</a:t>
            </a:r>
            <a:r>
              <a:rPr lang="ja-JP" altLang="ja-JP" sz="1200" dirty="0" smtClean="0">
                <a:latin typeface="HG丸ｺﾞｼｯｸM-PRO" pitchFamily="50" charset="-128"/>
                <a:ea typeface="HG丸ｺﾞｼｯｸM-PRO" pitchFamily="50" charset="-128"/>
              </a:rPr>
              <a:t>。</a:t>
            </a:r>
            <a:endParaRPr lang="en-US" altLang="ja-JP" sz="1200" u="sng" dirty="0">
              <a:latin typeface="HG丸ｺﾞｼｯｸM-PRO" pitchFamily="50" charset="-128"/>
              <a:ea typeface="HG丸ｺﾞｼｯｸM-PRO" pitchFamily="50" charset="-128"/>
            </a:endParaRPr>
          </a:p>
          <a:p>
            <a:pPr>
              <a:lnSpc>
                <a:spcPct val="150000"/>
              </a:lnSpc>
            </a:pPr>
            <a:r>
              <a:rPr lang="ja-JP" altLang="ja-JP" sz="1200" dirty="0">
                <a:latin typeface="HGS創英角ｺﾞｼｯｸUB" pitchFamily="50" charset="-128"/>
                <a:ea typeface="HGS創英角ｺﾞｼｯｸUB" pitchFamily="50" charset="-128"/>
              </a:rPr>
              <a:t>〈</a:t>
            </a:r>
            <a:r>
              <a:rPr lang="ja-JP" altLang="en-US" sz="1200" dirty="0">
                <a:latin typeface="HGS創英角ｺﾞｼｯｸUB" pitchFamily="50" charset="-128"/>
                <a:ea typeface="HGS創英角ｺﾞｼｯｸUB" pitchFamily="50" charset="-128"/>
              </a:rPr>
              <a:t>鍵付き</a:t>
            </a:r>
            <a:r>
              <a:rPr lang="ja-JP" altLang="ja-JP" sz="1200" dirty="0">
                <a:latin typeface="HGS創英角ｺﾞｼｯｸUB" pitchFamily="50" charset="-128"/>
                <a:ea typeface="HGS創英角ｺﾞｼｯｸUB" pitchFamily="50" charset="-128"/>
              </a:rPr>
              <a:t>ボックス〉</a:t>
            </a:r>
            <a:endParaRPr lang="ja-JP" altLang="ja-JP" sz="1200" u="sng" dirty="0">
              <a:latin typeface="HGS創英角ｺﾞｼｯｸUB" pitchFamily="50" charset="-128"/>
              <a:ea typeface="HGS創英角ｺﾞｼｯｸUB"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各床頭</a:t>
            </a:r>
            <a:r>
              <a:rPr lang="ja-JP" altLang="ja-JP" sz="1200" dirty="0">
                <a:latin typeface="HG丸ｺﾞｼｯｸM-PRO" pitchFamily="50" charset="-128"/>
                <a:ea typeface="HG丸ｺﾞｼｯｸM-PRO" pitchFamily="50" charset="-128"/>
              </a:rPr>
              <a:t>台に設置しています。</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カギ</a:t>
            </a:r>
            <a:r>
              <a:rPr lang="ja-JP" altLang="ja-JP" sz="1200" b="1" dirty="0">
                <a:solidFill>
                  <a:srgbClr val="FF0000"/>
                </a:solidFill>
                <a:latin typeface="HG丸ｺﾞｼｯｸM-PRO" pitchFamily="50" charset="-128"/>
                <a:ea typeface="HG丸ｺﾞｼｯｸM-PRO" pitchFamily="50" charset="-128"/>
              </a:rPr>
              <a:t>はご自分で管理し、必ず施錠をしてください。</a:t>
            </a:r>
            <a:r>
              <a:rPr lang="ja-JP" altLang="ja-JP" sz="1200" dirty="0">
                <a:latin typeface="HG丸ｺﾞｼｯｸM-PRO" pitchFamily="50" charset="-128"/>
                <a:ea typeface="HG丸ｺﾞｼｯｸM-PRO" pitchFamily="50" charset="-128"/>
              </a:rPr>
              <a:t>紛失された場合</a:t>
            </a:r>
            <a:r>
              <a:rPr lang="ja-JP" altLang="en-US" sz="1200" dirty="0">
                <a:latin typeface="HG丸ｺﾞｼｯｸM-PRO" pitchFamily="50" charset="-128"/>
                <a:ea typeface="HG丸ｺﾞｼｯｸM-PRO" pitchFamily="50" charset="-128"/>
              </a:rPr>
              <a:t>の交換</a:t>
            </a:r>
            <a:r>
              <a:rPr lang="ja-JP" altLang="ja-JP" sz="1200" dirty="0">
                <a:latin typeface="HG丸ｺﾞｼｯｸM-PRO" pitchFamily="50" charset="-128"/>
                <a:ea typeface="HG丸ｺﾞｼｯｸM-PRO" pitchFamily="50" charset="-128"/>
              </a:rPr>
              <a:t>は、</a:t>
            </a:r>
            <a:r>
              <a:rPr lang="ja-JP" altLang="ja-JP" sz="1200" dirty="0" smtClean="0">
                <a:latin typeface="HG丸ｺﾞｼｯｸM-PRO" pitchFamily="50" charset="-128"/>
                <a:ea typeface="HG丸ｺﾞｼｯｸM-PRO" pitchFamily="50" charset="-128"/>
              </a:rPr>
              <a:t>自己</a:t>
            </a:r>
            <a:endParaRPr lang="en-US" altLang="ja-JP" sz="1200" dirty="0" smtClean="0">
              <a:latin typeface="HG丸ｺﾞｼｯｸM-PRO" pitchFamily="50" charset="-128"/>
              <a:ea typeface="HG丸ｺﾞｼｯｸM-PRO" pitchFamily="50" charset="-128"/>
            </a:endParaRPr>
          </a:p>
          <a:p>
            <a:pPr>
              <a:lnSpc>
                <a:spcPct val="125000"/>
              </a:lnSpc>
            </a:pP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負担と</a:t>
            </a:r>
            <a:r>
              <a:rPr lang="ja-JP" altLang="ja-JP" sz="1200" dirty="0">
                <a:latin typeface="HG丸ｺﾞｼｯｸM-PRO" pitchFamily="50" charset="-128"/>
                <a:ea typeface="HG丸ｺﾞｼｯｸM-PRO" pitchFamily="50" charset="-128"/>
              </a:rPr>
              <a:t>なりますのでご了承ください。</a:t>
            </a:r>
            <a:endParaRPr lang="ja-JP" altLang="ja-JP" sz="1200" u="sng" dirty="0">
              <a:latin typeface="HG丸ｺﾞｼｯｸM-PRO" pitchFamily="50" charset="-128"/>
              <a:ea typeface="HG丸ｺﾞｼｯｸM-PRO" pitchFamily="50" charset="-128"/>
            </a:endParaRPr>
          </a:p>
          <a:p>
            <a:pPr>
              <a:lnSpc>
                <a:spcPct val="150000"/>
              </a:lnSpc>
            </a:pPr>
            <a:r>
              <a:rPr lang="ja-JP" altLang="ja-JP" sz="1200" dirty="0">
                <a:latin typeface="HGS創英角ｺﾞｼｯｸUB" pitchFamily="50" charset="-128"/>
                <a:ea typeface="HGS創英角ｺﾞｼｯｸUB" pitchFamily="50" charset="-128"/>
              </a:rPr>
              <a:t>〈浴　室〉</a:t>
            </a:r>
            <a:endParaRPr lang="ja-JP" altLang="ja-JP" sz="1200" u="sng" dirty="0">
              <a:latin typeface="HGS創英角ｺﾞｼｯｸUB" pitchFamily="50" charset="-128"/>
              <a:ea typeface="HGS創英角ｺﾞｼｯｸUB" pitchFamily="50" charset="-128"/>
            </a:endParaRPr>
          </a:p>
          <a:p>
            <a:pPr>
              <a:lnSpc>
                <a:spcPct val="125000"/>
              </a:lnSpc>
            </a:pP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お風呂</a:t>
            </a:r>
            <a:r>
              <a:rPr lang="ja-JP" altLang="ja-JP" sz="1200" dirty="0">
                <a:latin typeface="HG丸ｺﾞｼｯｸM-PRO" pitchFamily="50" charset="-128"/>
                <a:ea typeface="HG丸ｺﾞｼｯｸM-PRO" pitchFamily="50" charset="-128"/>
              </a:rPr>
              <a:t>やシャワーの利用については、看護師にお尋ねください。</a:t>
            </a:r>
            <a:r>
              <a:rPr lang="en-US" altLang="ja-JP" sz="1200" dirty="0"/>
              <a:t>	</a:t>
            </a:r>
            <a:endParaRPr lang="ja-JP" altLang="ja-JP" sz="1200" u="sng" dirty="0"/>
          </a:p>
          <a:p>
            <a:pPr>
              <a:lnSpc>
                <a:spcPct val="150000"/>
              </a:lnSpc>
            </a:pPr>
            <a:r>
              <a:rPr lang="ja-JP" altLang="ja-JP" sz="1200" dirty="0">
                <a:latin typeface="HGS創英角ｺﾞｼｯｸUB" pitchFamily="50" charset="-128"/>
                <a:ea typeface="HGS創英角ｺﾞｼｯｸUB" pitchFamily="50" charset="-128"/>
              </a:rPr>
              <a:t>〈洗　濯〉</a:t>
            </a:r>
            <a:r>
              <a:rPr lang="ja-JP" altLang="ja-JP" sz="1200" dirty="0">
                <a:latin typeface="HG丸ｺﾞｼｯｸM-PRO" pitchFamily="50" charset="-128"/>
                <a:ea typeface="HG丸ｺﾞｼｯｸM-PRO" pitchFamily="50" charset="-128"/>
              </a:rPr>
              <a:t>利用料金：１回</a:t>
            </a:r>
            <a:r>
              <a:rPr lang="ja-JP" altLang="ja-JP" sz="1200" dirty="0" smtClean="0">
                <a:latin typeface="HG丸ｺﾞｼｯｸM-PRO" pitchFamily="50" charset="-128"/>
                <a:ea typeface="HG丸ｺﾞｼｯｸM-PRO" pitchFamily="50" charset="-128"/>
              </a:rPr>
              <a:t>１００円</a:t>
            </a:r>
            <a:r>
              <a:rPr lang="ja-JP" altLang="en-US" sz="1200" dirty="0" smtClean="0">
                <a:latin typeface="HG丸ｺﾞｼｯｸM-PRO" pitchFamily="50" charset="-128"/>
                <a:ea typeface="HG丸ｺﾞｼｯｸM-PRO" pitchFamily="50" charset="-128"/>
              </a:rPr>
              <a:t>（テレビカード利用の場合　９５円）</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a:t>
            </a:r>
            <a:r>
              <a:rPr lang="ja-JP" altLang="ja-JP" sz="1200" dirty="0">
                <a:latin typeface="HG丸ｺﾞｼｯｸM-PRO" pitchFamily="50" charset="-128"/>
                <a:ea typeface="HG丸ｺﾞｼｯｸM-PRO" pitchFamily="50" charset="-128"/>
              </a:rPr>
              <a:t>病棟各階に、洗濯機および乾燥機を設置しています。洗剤は各自でご用意ください。</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料金</a:t>
            </a:r>
            <a:r>
              <a:rPr lang="ja-JP" altLang="ja-JP" sz="1200" dirty="0">
                <a:latin typeface="HG丸ｺﾞｼｯｸM-PRO" pitchFamily="50" charset="-128"/>
                <a:ea typeface="HG丸ｺﾞｼｯｸM-PRO" pitchFamily="50" charset="-128"/>
              </a:rPr>
              <a:t>は、現金またはテレビカードでお支払いいただけます。</a:t>
            </a:r>
            <a:endParaRPr lang="ja-JP" altLang="ja-JP" sz="1200" u="sng" dirty="0">
              <a:latin typeface="HG丸ｺﾞｼｯｸM-PRO" pitchFamily="50" charset="-128"/>
              <a:ea typeface="HG丸ｺﾞｼｯｸM-PRO" pitchFamily="50" charset="-128"/>
            </a:endParaRPr>
          </a:p>
          <a:p>
            <a:pPr>
              <a:lnSpc>
                <a:spcPct val="150000"/>
              </a:lnSpc>
            </a:pPr>
            <a:r>
              <a:rPr lang="ja-JP" altLang="ja-JP" sz="1200" dirty="0" smtClean="0">
                <a:latin typeface="HGS創英角ｺﾞｼｯｸUB" pitchFamily="50" charset="-128"/>
                <a:ea typeface="HGS創英角ｺﾞｼｯｸUB" pitchFamily="50" charset="-128"/>
              </a:rPr>
              <a:t>〈</a:t>
            </a:r>
            <a:r>
              <a:rPr lang="ja-JP" altLang="ja-JP" sz="1200" dirty="0">
                <a:latin typeface="HGS創英角ｺﾞｼｯｸUB" pitchFamily="50" charset="-128"/>
                <a:ea typeface="HGS創英角ｺﾞｼｯｸUB" pitchFamily="50" charset="-128"/>
              </a:rPr>
              <a:t>売店・喫茶店・キャッシングコーナー・理容室〉</a:t>
            </a:r>
            <a:endParaRPr lang="ja-JP" altLang="ja-JP" sz="1200" u="sng" dirty="0">
              <a:latin typeface="HGS創英角ｺﾞｼｯｸUB" pitchFamily="50" charset="-128"/>
              <a:ea typeface="HGS創英角ｺﾞｼｯｸUB" pitchFamily="50" charset="-128"/>
            </a:endParaRPr>
          </a:p>
        </p:txBody>
      </p:sp>
      <p:sp>
        <p:nvSpPr>
          <p:cNvPr id="21" name="テキスト ボックス 20"/>
          <p:cNvSpPr txBox="1"/>
          <p:nvPr/>
        </p:nvSpPr>
        <p:spPr>
          <a:xfrm>
            <a:off x="3229556" y="2145952"/>
            <a:ext cx="178501" cy="184666"/>
          </a:xfrm>
          <a:prstGeom prst="rect">
            <a:avLst/>
          </a:prstGeom>
          <a:solidFill>
            <a:schemeClr val="bg1"/>
          </a:solidFill>
          <a:ln w="12700">
            <a:solidFill>
              <a:schemeClr val="tx1"/>
            </a:solidFill>
          </a:ln>
        </p:spPr>
        <p:txBody>
          <a:bodyPr wrap="none" lIns="36000" tIns="0" rIns="36000" bIns="0" rtlCol="0">
            <a:spAutoFit/>
          </a:bodyPr>
          <a:lstStyle/>
          <a:p>
            <a:r>
              <a:rPr lang="ja-JP" altLang="en-US" sz="1200" dirty="0"/>
              <a:t>５</a:t>
            </a:r>
            <a:endParaRPr kumimoji="1" lang="ja-JP" altLang="en-US" sz="1200" dirty="0"/>
          </a:p>
        </p:txBody>
      </p:sp>
      <p:sp>
        <p:nvSpPr>
          <p:cNvPr id="13" name="正方形/長方形 12"/>
          <p:cNvSpPr/>
          <p:nvPr/>
        </p:nvSpPr>
        <p:spPr>
          <a:xfrm>
            <a:off x="175030" y="7140595"/>
            <a:ext cx="6682970" cy="2492990"/>
          </a:xfrm>
          <a:prstGeom prst="rect">
            <a:avLst/>
          </a:prstGeom>
        </p:spPr>
        <p:txBody>
          <a:bodyPr wrap="square">
            <a:spAutoFit/>
          </a:bodyPr>
          <a:lstStyle/>
          <a:p>
            <a:pPr>
              <a:lnSpc>
                <a:spcPct val="150000"/>
              </a:lnSpc>
            </a:pPr>
            <a:r>
              <a:rPr lang="ja-JP" altLang="ja-JP" sz="1200" dirty="0">
                <a:latin typeface="HGS創英角ｺﾞｼｯｸUB" pitchFamily="50" charset="-128"/>
                <a:ea typeface="HGS創英角ｺﾞｼｯｸUB" pitchFamily="50" charset="-128"/>
              </a:rPr>
              <a:t>〈医療情報サロン〉（プロムナード１階）</a:t>
            </a:r>
            <a:r>
              <a:rPr lang="ja-JP" altLang="ja-JP" sz="1200" dirty="0">
                <a:latin typeface="HG丸ｺﾞｼｯｸM-PRO" pitchFamily="50" charset="-128"/>
                <a:ea typeface="HG丸ｺﾞｼｯｸM-PRO" pitchFamily="50" charset="-128"/>
              </a:rPr>
              <a:t>　利用時間：平日午前９：００～午後</a:t>
            </a:r>
            <a:r>
              <a:rPr lang="en-US" altLang="ja-JP" sz="1200" dirty="0">
                <a:latin typeface="HG丸ｺﾞｼｯｸM-PRO" pitchFamily="50" charset="-128"/>
                <a:ea typeface="HG丸ｺﾞｼｯｸM-PRO" pitchFamily="50" charset="-128"/>
              </a:rPr>
              <a:t>3</a:t>
            </a:r>
            <a:r>
              <a:rPr lang="ja-JP" altLang="ja-JP" sz="1200" dirty="0">
                <a:latin typeface="HG丸ｺﾞｼｯｸM-PRO" pitchFamily="50" charset="-128"/>
                <a:ea typeface="HG丸ｺﾞｼｯｸM-PRO" pitchFamily="50" charset="-128"/>
              </a:rPr>
              <a:t>：００</a:t>
            </a:r>
            <a:endParaRPr lang="ja-JP" altLang="ja-JP" sz="1200" u="sng" dirty="0">
              <a:latin typeface="HG丸ｺﾞｼｯｸM-PRO" pitchFamily="50" charset="-128"/>
              <a:ea typeface="HG丸ｺﾞｼｯｸM-PRO" pitchFamily="50" charset="-128"/>
            </a:endParaRPr>
          </a:p>
          <a:p>
            <a:pPr>
              <a:lnSpc>
                <a:spcPct val="125000"/>
              </a:lnSpc>
            </a:pPr>
            <a:r>
              <a:rPr lang="en-US" altLang="ja-JP"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がん</a:t>
            </a:r>
            <a:r>
              <a:rPr lang="ja-JP" altLang="ja-JP" sz="1200" dirty="0">
                <a:latin typeface="HG丸ｺﾞｼｯｸM-PRO" pitchFamily="50" charset="-128"/>
                <a:ea typeface="HG丸ｺﾞｼｯｸM-PRO" pitchFamily="50" charset="-128"/>
              </a:rPr>
              <a:t>を中心とした治療に関する図書の閲覧</a:t>
            </a:r>
            <a:r>
              <a:rPr lang="ja-JP" altLang="ja-JP"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DVD</a:t>
            </a:r>
            <a:r>
              <a:rPr lang="ja-JP" altLang="ja-JP" sz="1200" dirty="0" smtClean="0">
                <a:latin typeface="HG丸ｺﾞｼｯｸM-PRO" pitchFamily="50" charset="-128"/>
                <a:ea typeface="HG丸ｺﾞｼｯｸM-PRO" pitchFamily="50" charset="-128"/>
              </a:rPr>
              <a:t>視聴</a:t>
            </a:r>
            <a:r>
              <a:rPr lang="ja-JP" altLang="ja-JP" sz="1200" dirty="0">
                <a:latin typeface="HG丸ｺﾞｼｯｸM-PRO" pitchFamily="50" charset="-128"/>
                <a:ea typeface="HG丸ｺﾞｼｯｸM-PRO" pitchFamily="50" charset="-128"/>
              </a:rPr>
              <a:t>、インターネット検索が</a:t>
            </a:r>
            <a:r>
              <a:rPr lang="ja-JP" altLang="ja-JP" sz="1200" dirty="0" smtClean="0">
                <a:latin typeface="HG丸ｺﾞｼｯｸM-PRO" pitchFamily="50" charset="-128"/>
                <a:ea typeface="HG丸ｺﾞｼｯｸM-PRO" pitchFamily="50" charset="-128"/>
              </a:rPr>
              <a:t>でき</a:t>
            </a:r>
            <a:r>
              <a:rPr lang="ja-JP" altLang="en-US" sz="1200" dirty="0" smtClean="0">
                <a:latin typeface="HG丸ｺﾞｼｯｸM-PRO" pitchFamily="50" charset="-128"/>
                <a:ea typeface="HG丸ｺﾞｼｯｸM-PRO" pitchFamily="50" charset="-128"/>
              </a:rPr>
              <a:t>ます</a:t>
            </a:r>
            <a:r>
              <a:rPr lang="ja-JP" altLang="ja-JP" sz="1200" dirty="0">
                <a:latin typeface="HG丸ｺﾞｼｯｸM-PRO" pitchFamily="50" charset="-128"/>
                <a:ea typeface="HG丸ｺﾞｼｯｸM-PRO" pitchFamily="50" charset="-128"/>
              </a:rPr>
              <a:t>。</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インターネット</a:t>
            </a:r>
            <a:r>
              <a:rPr lang="ja-JP" altLang="ja-JP" sz="1200" dirty="0">
                <a:latin typeface="HG丸ｺﾞｼｯｸM-PRO" pitchFamily="50" charset="-128"/>
                <a:ea typeface="HG丸ｺﾞｼｯｸM-PRO" pitchFamily="50" charset="-128"/>
              </a:rPr>
              <a:t>検索（利用料金：無料）</a:t>
            </a:r>
            <a:endParaRPr lang="ja-JP" altLang="ja-JP" sz="1200" u="sng" dirty="0">
              <a:latin typeface="HG丸ｺﾞｼｯｸM-PRO" pitchFamily="50" charset="-128"/>
              <a:ea typeface="HG丸ｺﾞｼｯｸM-PRO" pitchFamily="50" charset="-128"/>
            </a:endParaRPr>
          </a:p>
          <a:p>
            <a:pPr>
              <a:lnSpc>
                <a:spcPct val="125000"/>
              </a:lnSpc>
            </a:pPr>
            <a:r>
              <a:rPr lang="en-US" altLang="ja-JP"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原則</a:t>
            </a:r>
            <a:r>
              <a:rPr lang="ja-JP" altLang="ja-JP" sz="1200" dirty="0">
                <a:latin typeface="HG丸ｺﾞｼｯｸM-PRO" pitchFamily="50" charset="-128"/>
                <a:ea typeface="HG丸ｺﾞｼｯｸM-PRO" pitchFamily="50" charset="-128"/>
              </a:rPr>
              <a:t>３０分以内で利用できます。ただし、印刷はできません。</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図書</a:t>
            </a:r>
            <a:r>
              <a:rPr lang="ja-JP" altLang="ja-JP" sz="1200" dirty="0">
                <a:latin typeface="HG丸ｺﾞｼｯｸM-PRO" pitchFamily="50" charset="-128"/>
                <a:ea typeface="HG丸ｺﾞｼｯｸM-PRO" pitchFamily="50" charset="-128"/>
              </a:rPr>
              <a:t>の貸し出し</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a:latin typeface="HG丸ｺﾞｼｯｸM-PRO" pitchFamily="50" charset="-128"/>
                <a:ea typeface="HG丸ｺﾞｼｯｸM-PRO" pitchFamily="50" charset="-128"/>
              </a:rPr>
              <a:t>　</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入院中</a:t>
            </a:r>
            <a:r>
              <a:rPr lang="ja-JP" altLang="ja-JP" sz="1200" dirty="0">
                <a:latin typeface="HG丸ｺﾞｼｯｸM-PRO" pitchFamily="50" charset="-128"/>
                <a:ea typeface="HG丸ｺﾞｼｯｸM-PRO" pitchFamily="50" charset="-128"/>
              </a:rPr>
              <a:t>の方に、おひとり</a:t>
            </a:r>
            <a:r>
              <a:rPr lang="en-US" altLang="ja-JP" sz="1200" dirty="0">
                <a:latin typeface="HG丸ｺﾞｼｯｸM-PRO" pitchFamily="50" charset="-128"/>
                <a:ea typeface="HG丸ｺﾞｼｯｸM-PRO" pitchFamily="50" charset="-128"/>
              </a:rPr>
              <a:t>2</a:t>
            </a:r>
            <a:r>
              <a:rPr lang="ja-JP" altLang="ja-JP" sz="1200" dirty="0">
                <a:latin typeface="HG丸ｺﾞｼｯｸM-PRO" pitchFamily="50" charset="-128"/>
                <a:ea typeface="HG丸ｺﾞｼｯｸM-PRO" pitchFamily="50" charset="-128"/>
              </a:rPr>
              <a:t>冊、</a:t>
            </a:r>
            <a:r>
              <a:rPr lang="en-US" altLang="ja-JP" sz="1200" dirty="0">
                <a:latin typeface="HG丸ｺﾞｼｯｸM-PRO" pitchFamily="50" charset="-128"/>
                <a:ea typeface="HG丸ｺﾞｼｯｸM-PRO" pitchFamily="50" charset="-128"/>
              </a:rPr>
              <a:t>3</a:t>
            </a:r>
            <a:r>
              <a:rPr lang="ja-JP" altLang="ja-JP" sz="1200" dirty="0">
                <a:latin typeface="HG丸ｺﾞｼｯｸM-PRO" pitchFamily="50" charset="-128"/>
                <a:ea typeface="HG丸ｺﾞｼｯｸM-PRO" pitchFamily="50" charset="-128"/>
              </a:rPr>
              <a:t>日間</a:t>
            </a:r>
            <a:r>
              <a:rPr lang="ja-JP" altLang="en-US" sz="1200" dirty="0">
                <a:latin typeface="HG丸ｺﾞｼｯｸM-PRO" pitchFamily="50" charset="-128"/>
                <a:ea typeface="HG丸ｺﾞｼｯｸM-PRO" pitchFamily="50" charset="-128"/>
              </a:rPr>
              <a:t>以内</a:t>
            </a:r>
            <a:r>
              <a:rPr lang="ja-JP" altLang="ja-JP" sz="1200" dirty="0">
                <a:latin typeface="HG丸ｺﾞｼｯｸM-PRO" pitchFamily="50" charset="-128"/>
                <a:ea typeface="HG丸ｺﾞｼｯｸM-PRO" pitchFamily="50" charset="-128"/>
              </a:rPr>
              <a:t>で貸し出しています。</a:t>
            </a:r>
            <a:endParaRPr lang="ja-JP" altLang="ja-JP" sz="1200" u="sng" dirty="0">
              <a:latin typeface="HG丸ｺﾞｼｯｸM-PRO" pitchFamily="50" charset="-128"/>
              <a:ea typeface="HG丸ｺﾞｼｯｸM-PRO" pitchFamily="50" charset="-128"/>
            </a:endParaRPr>
          </a:p>
          <a:p>
            <a:pPr>
              <a:lnSpc>
                <a:spcPct val="125000"/>
              </a:lnSpc>
            </a:pPr>
            <a:r>
              <a:rPr lang="en-US" altLang="ja-JP"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期間内</a:t>
            </a:r>
            <a:r>
              <a:rPr lang="ja-JP" altLang="ja-JP" sz="1200" dirty="0">
                <a:latin typeface="HG丸ｺﾞｼｯｸM-PRO" pitchFamily="50" charset="-128"/>
                <a:ea typeface="HG丸ｺﾞｼｯｸM-PRO" pitchFamily="50" charset="-128"/>
              </a:rPr>
              <a:t>に返却のない場合は、返却予定日の翌日にお部屋</a:t>
            </a:r>
            <a:r>
              <a:rPr lang="ja-JP" altLang="en-US" sz="1200" dirty="0">
                <a:latin typeface="HG丸ｺﾞｼｯｸM-PRO" pitchFamily="50" charset="-128"/>
                <a:ea typeface="HG丸ｺﾞｼｯｸM-PRO" pitchFamily="50" charset="-128"/>
              </a:rPr>
              <a:t>へ</a:t>
            </a:r>
            <a:r>
              <a:rPr lang="ja-JP" altLang="ja-JP" sz="1200" dirty="0">
                <a:latin typeface="HG丸ｺﾞｼｯｸM-PRO" pitchFamily="50" charset="-128"/>
                <a:ea typeface="HG丸ｺﾞｼｯｸM-PRO" pitchFamily="50" charset="-128"/>
              </a:rPr>
              <a:t>ご連絡</a:t>
            </a:r>
            <a:r>
              <a:rPr lang="ja-JP" altLang="en-US" sz="1200" dirty="0">
                <a:latin typeface="HG丸ｺﾞｼｯｸM-PRO" pitchFamily="50" charset="-128"/>
                <a:ea typeface="HG丸ｺﾞｼｯｸM-PRO" pitchFamily="50" charset="-128"/>
              </a:rPr>
              <a:t>いた</a:t>
            </a:r>
            <a:r>
              <a:rPr lang="ja-JP" altLang="ja-JP" sz="1200" dirty="0">
                <a:latin typeface="HG丸ｺﾞｼｯｸM-PRO" pitchFamily="50" charset="-128"/>
                <a:ea typeface="HG丸ｺﾞｼｯｸM-PRO" pitchFamily="50" charset="-128"/>
              </a:rPr>
              <a:t>します。</a:t>
            </a:r>
            <a:endParaRPr lang="ja-JP" altLang="ja-JP" sz="1200" u="sng" dirty="0">
              <a:latin typeface="HG丸ｺﾞｼｯｸM-PRO" pitchFamily="50" charset="-128"/>
              <a:ea typeface="HG丸ｺﾞｼｯｸM-PRO" pitchFamily="50" charset="-128"/>
            </a:endParaRPr>
          </a:p>
          <a:p>
            <a:pPr>
              <a:lnSpc>
                <a:spcPct val="150000"/>
              </a:lnSpc>
            </a:pPr>
            <a:r>
              <a:rPr lang="ja-JP" altLang="ja-JP" sz="1200" dirty="0">
                <a:latin typeface="HGS創英角ｺﾞｼｯｸUB" pitchFamily="50" charset="-128"/>
                <a:ea typeface="HGS創英角ｺﾞｼｯｸUB" pitchFamily="50" charset="-128"/>
              </a:rPr>
              <a:t>〈その他〉</a:t>
            </a:r>
            <a:endParaRPr lang="ja-JP" altLang="ja-JP" sz="1200" u="sng" dirty="0">
              <a:latin typeface="HGS創英角ｺﾞｼｯｸUB" pitchFamily="50" charset="-128"/>
              <a:ea typeface="HGS創英角ｺﾞｼｯｸUB"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売店</a:t>
            </a:r>
            <a:r>
              <a:rPr lang="ja-JP" altLang="ja-JP" sz="1200" dirty="0">
                <a:latin typeface="HG丸ｺﾞｼｯｸM-PRO" pitchFamily="50" charset="-128"/>
                <a:ea typeface="HG丸ｺﾞｼｯｸM-PRO" pitchFamily="50" charset="-128"/>
              </a:rPr>
              <a:t>でテレホンカードの購入、ファックスの利用ができます。</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各病棟</a:t>
            </a:r>
            <a:r>
              <a:rPr lang="ja-JP" altLang="ja-JP" sz="1200" dirty="0">
                <a:latin typeface="HG丸ｺﾞｼｯｸM-PRO" pitchFamily="50" charset="-128"/>
                <a:ea typeface="HG丸ｺﾞｼｯｸM-PRO" pitchFamily="50" charset="-128"/>
              </a:rPr>
              <a:t>デイルーム等に飲料自動販売機を設置しています。病棟に両替機はありません。</a:t>
            </a:r>
            <a:endParaRPr lang="ja-JP" altLang="ja-JP" sz="1200" u="sng" dirty="0">
              <a:latin typeface="HG丸ｺﾞｼｯｸM-PRO" pitchFamily="50" charset="-128"/>
              <a:ea typeface="HG丸ｺﾞｼｯｸM-PRO" pitchFamily="50" charset="-128"/>
            </a:endParaRPr>
          </a:p>
        </p:txBody>
      </p:sp>
      <p:sp>
        <p:nvSpPr>
          <p:cNvPr id="15" name="正方形/長方形 14"/>
          <p:cNvSpPr/>
          <p:nvPr/>
        </p:nvSpPr>
        <p:spPr>
          <a:xfrm>
            <a:off x="3157059" y="9667636"/>
            <a:ext cx="545342" cy="253916"/>
          </a:xfrm>
          <a:prstGeom prst="rect">
            <a:avLst/>
          </a:prstGeom>
        </p:spPr>
        <p:txBody>
          <a:bodyPr wrap="none">
            <a:spAutoFit/>
          </a:bodyPr>
          <a:lstStyle/>
          <a:p>
            <a:r>
              <a:rPr lang="ja-JP" altLang="ja-JP" sz="1050" dirty="0" smtClean="0">
                <a:solidFill>
                  <a:prstClr val="black"/>
                </a:solidFill>
              </a:rPr>
              <a:t>－</a:t>
            </a:r>
            <a:r>
              <a:rPr lang="ja-JP" altLang="en-US" sz="1050" dirty="0" smtClean="0">
                <a:solidFill>
                  <a:prstClr val="black"/>
                </a:solidFill>
              </a:rPr>
              <a:t>４</a:t>
            </a:r>
            <a:r>
              <a:rPr lang="ja-JP" altLang="ja-JP" sz="1050" dirty="0" smtClean="0">
                <a:solidFill>
                  <a:prstClr val="black"/>
                </a:solidFill>
              </a:rPr>
              <a:t>－</a:t>
            </a:r>
            <a:endParaRPr lang="ja-JP" altLang="ja-JP" sz="1050" dirty="0">
              <a:solidFill>
                <a:prstClr val="black"/>
              </a:solidFill>
            </a:endParaRPr>
          </a:p>
        </p:txBody>
      </p:sp>
      <p:graphicFrame>
        <p:nvGraphicFramePr>
          <p:cNvPr id="6" name="表 5"/>
          <p:cNvGraphicFramePr>
            <a:graphicFrameLocks noGrp="1"/>
          </p:cNvGraphicFramePr>
          <p:nvPr>
            <p:extLst>
              <p:ext uri="{D42A27DB-BD31-4B8C-83A1-F6EECF244321}">
                <p14:modId xmlns:p14="http://schemas.microsoft.com/office/powerpoint/2010/main" val="1217895258"/>
              </p:ext>
            </p:extLst>
          </p:nvPr>
        </p:nvGraphicFramePr>
        <p:xfrm>
          <a:off x="342899" y="5054307"/>
          <a:ext cx="6172201" cy="1474772"/>
        </p:xfrm>
        <a:graphic>
          <a:graphicData uri="http://schemas.openxmlformats.org/drawingml/2006/table">
            <a:tbl>
              <a:tblPr/>
              <a:tblGrid>
                <a:gridCol w="1507423">
                  <a:extLst>
                    <a:ext uri="{9D8B030D-6E8A-4147-A177-3AD203B41FA5}">
                      <a16:colId xmlns="" xmlns:a16="http://schemas.microsoft.com/office/drawing/2014/main" val="20000"/>
                    </a:ext>
                  </a:extLst>
                </a:gridCol>
                <a:gridCol w="1203405">
                  <a:extLst>
                    <a:ext uri="{9D8B030D-6E8A-4147-A177-3AD203B41FA5}">
                      <a16:colId xmlns="" xmlns:a16="http://schemas.microsoft.com/office/drawing/2014/main" val="20001"/>
                    </a:ext>
                  </a:extLst>
                </a:gridCol>
                <a:gridCol w="1662599">
                  <a:extLst>
                    <a:ext uri="{9D8B030D-6E8A-4147-A177-3AD203B41FA5}">
                      <a16:colId xmlns="" xmlns:a16="http://schemas.microsoft.com/office/drawing/2014/main" val="20002"/>
                    </a:ext>
                  </a:extLst>
                </a:gridCol>
                <a:gridCol w="1798774">
                  <a:extLst>
                    <a:ext uri="{9D8B030D-6E8A-4147-A177-3AD203B41FA5}">
                      <a16:colId xmlns="" xmlns:a16="http://schemas.microsoft.com/office/drawing/2014/main" val="20003"/>
                    </a:ext>
                  </a:extLst>
                </a:gridCol>
              </a:tblGrid>
              <a:tr h="288032">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区 　　 分</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場　　所</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平　　日</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土・日・祝日</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10000"/>
                  </a:ext>
                </a:extLst>
              </a:tr>
              <a:tr h="288032">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売　　　店</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a:solidFill>
                            <a:srgbClr val="000000"/>
                          </a:solidFill>
                          <a:effectLst/>
                          <a:latin typeface="HG丸ｺﾞｼｯｸM-PRO" pitchFamily="50" charset="-128"/>
                          <a:ea typeface="HG丸ｺﾞｼｯｸM-PRO" pitchFamily="50" charset="-128"/>
                        </a:rPr>
                        <a:t>プロムナード１階</a:t>
                      </a:r>
                    </a:p>
                  </a:txBody>
                  <a:tcPr marL="9505" marR="9505" marT="95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a:solidFill>
                            <a:srgbClr val="000000"/>
                          </a:solidFill>
                          <a:effectLst/>
                          <a:latin typeface="HG丸ｺﾞｼｯｸM-PRO" pitchFamily="50" charset="-128"/>
                          <a:ea typeface="HG丸ｺﾞｼｯｸM-PRO" pitchFamily="50" charset="-128"/>
                        </a:rPr>
                        <a:t>２４時間営業</a:t>
                      </a:r>
                    </a:p>
                  </a:txBody>
                  <a:tcPr marL="9505" marR="9505" marT="9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TW" altLang="en-US" sz="1000" b="0" i="0" u="none" strike="noStrike">
                          <a:solidFill>
                            <a:srgbClr val="000000"/>
                          </a:solidFill>
                          <a:effectLst/>
                          <a:latin typeface="HG丸ｺﾞｼｯｸM-PRO" pitchFamily="50" charset="-128"/>
                          <a:ea typeface="HG丸ｺﾞｼｯｸM-PRO" pitchFamily="50" charset="-128"/>
                        </a:rPr>
                        <a:t>２４時間営業</a:t>
                      </a:r>
                    </a:p>
                  </a:txBody>
                  <a:tcPr marL="9505" marR="9505" marT="95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88032">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喫　茶　店</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プロムナード１階</a:t>
                      </a:r>
                    </a:p>
                  </a:txBody>
                  <a:tcPr marL="9505" marR="9505" marT="95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午前</a:t>
                      </a:r>
                      <a:r>
                        <a:rPr lang="en-US" altLang="ja-JP" sz="1000" b="0" i="0" u="none" strike="noStrike" dirty="0">
                          <a:solidFill>
                            <a:srgbClr val="000000"/>
                          </a:solidFill>
                          <a:effectLst/>
                          <a:latin typeface="HG丸ｺﾞｼｯｸM-PRO" pitchFamily="50" charset="-128"/>
                          <a:ea typeface="HG丸ｺﾞｼｯｸM-PRO" pitchFamily="50" charset="-128"/>
                        </a:rPr>
                        <a:t>7</a:t>
                      </a:r>
                      <a:r>
                        <a:rPr lang="ja-JP" altLang="en-US" sz="1000" b="0" i="0" u="none" strike="noStrike" dirty="0">
                          <a:solidFill>
                            <a:srgbClr val="000000"/>
                          </a:solidFill>
                          <a:effectLst/>
                          <a:latin typeface="HG丸ｺﾞｼｯｸM-PRO" pitchFamily="50" charset="-128"/>
                          <a:ea typeface="HG丸ｺﾞｼｯｸM-PRO" pitchFamily="50" charset="-128"/>
                        </a:rPr>
                        <a:t>：</a:t>
                      </a:r>
                      <a:r>
                        <a:rPr lang="en-US" altLang="ja-JP" sz="1000" b="0" i="0" u="none" strike="noStrike" dirty="0">
                          <a:solidFill>
                            <a:srgbClr val="000000"/>
                          </a:solidFill>
                          <a:effectLst/>
                          <a:latin typeface="HG丸ｺﾞｼｯｸM-PRO" pitchFamily="50" charset="-128"/>
                          <a:ea typeface="HG丸ｺﾞｼｯｸM-PRO" pitchFamily="50" charset="-128"/>
                        </a:rPr>
                        <a:t>00</a:t>
                      </a:r>
                      <a:r>
                        <a:rPr lang="ja-JP" altLang="en-US" sz="1000" b="0" i="0" u="none" strike="noStrike" dirty="0">
                          <a:solidFill>
                            <a:srgbClr val="000000"/>
                          </a:solidFill>
                          <a:effectLst/>
                          <a:latin typeface="HG丸ｺﾞｼｯｸM-PRO" pitchFamily="50" charset="-128"/>
                          <a:ea typeface="HG丸ｺﾞｼｯｸM-PRO" pitchFamily="50" charset="-128"/>
                        </a:rPr>
                        <a:t>～午後</a:t>
                      </a:r>
                      <a:r>
                        <a:rPr lang="en-US" altLang="ja-JP" sz="1000" b="0" i="0" u="none" strike="noStrike" dirty="0">
                          <a:solidFill>
                            <a:srgbClr val="000000"/>
                          </a:solidFill>
                          <a:effectLst/>
                          <a:latin typeface="HG丸ｺﾞｼｯｸM-PRO" pitchFamily="50" charset="-128"/>
                          <a:ea typeface="HG丸ｺﾞｼｯｸM-PRO" pitchFamily="50" charset="-128"/>
                        </a:rPr>
                        <a:t>8</a:t>
                      </a:r>
                      <a:r>
                        <a:rPr lang="ja-JP" altLang="en-US" sz="1000" b="0" i="0" u="none" strike="noStrike" dirty="0">
                          <a:solidFill>
                            <a:srgbClr val="000000"/>
                          </a:solidFill>
                          <a:effectLst/>
                          <a:latin typeface="HG丸ｺﾞｼｯｸM-PRO" pitchFamily="50" charset="-128"/>
                          <a:ea typeface="HG丸ｺﾞｼｯｸM-PRO" pitchFamily="50" charset="-128"/>
                        </a:rPr>
                        <a:t>：</a:t>
                      </a:r>
                      <a:r>
                        <a:rPr lang="en-US" altLang="ja-JP" sz="1000" b="0" i="0" u="none" strike="noStrike" dirty="0">
                          <a:solidFill>
                            <a:srgbClr val="000000"/>
                          </a:solidFill>
                          <a:effectLst/>
                          <a:latin typeface="HG丸ｺﾞｼｯｸM-PRO" pitchFamily="50" charset="-128"/>
                          <a:ea typeface="HG丸ｺﾞｼｯｸM-PRO" pitchFamily="50" charset="-128"/>
                        </a:rPr>
                        <a:t>00</a:t>
                      </a:r>
                    </a:p>
                  </a:txBody>
                  <a:tcPr marL="9505" marR="9505" marT="9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a:solidFill>
                            <a:srgbClr val="000000"/>
                          </a:solidFill>
                          <a:effectLst/>
                          <a:latin typeface="HG丸ｺﾞｼｯｸM-PRO" pitchFamily="50" charset="-128"/>
                          <a:ea typeface="HG丸ｺﾞｼｯｸM-PRO" pitchFamily="50" charset="-128"/>
                        </a:rPr>
                        <a:t>午前</a:t>
                      </a:r>
                      <a:r>
                        <a:rPr lang="en-US" altLang="ja-JP" sz="1000" b="0" i="0" u="none" strike="noStrike">
                          <a:solidFill>
                            <a:srgbClr val="000000"/>
                          </a:solidFill>
                          <a:effectLst/>
                          <a:latin typeface="HG丸ｺﾞｼｯｸM-PRO" pitchFamily="50" charset="-128"/>
                          <a:ea typeface="HG丸ｺﾞｼｯｸM-PRO" pitchFamily="50" charset="-128"/>
                        </a:rPr>
                        <a:t>7</a:t>
                      </a:r>
                      <a:r>
                        <a:rPr lang="ja-JP" altLang="en-US" sz="1000" b="0" i="0" u="none" strike="noStrike">
                          <a:solidFill>
                            <a:srgbClr val="000000"/>
                          </a:solidFill>
                          <a:effectLst/>
                          <a:latin typeface="HG丸ｺﾞｼｯｸM-PRO" pitchFamily="50" charset="-128"/>
                          <a:ea typeface="HG丸ｺﾞｼｯｸM-PRO" pitchFamily="50" charset="-128"/>
                        </a:rPr>
                        <a:t>：</a:t>
                      </a:r>
                      <a:r>
                        <a:rPr lang="en-US" altLang="ja-JP" sz="1000" b="0" i="0" u="none" strike="noStrike">
                          <a:solidFill>
                            <a:srgbClr val="000000"/>
                          </a:solidFill>
                          <a:effectLst/>
                          <a:latin typeface="HG丸ｺﾞｼｯｸM-PRO" pitchFamily="50" charset="-128"/>
                          <a:ea typeface="HG丸ｺﾞｼｯｸM-PRO" pitchFamily="50" charset="-128"/>
                        </a:rPr>
                        <a:t>30</a:t>
                      </a:r>
                      <a:r>
                        <a:rPr lang="ja-JP" altLang="en-US" sz="1000" b="0" i="0" u="none" strike="noStrike">
                          <a:solidFill>
                            <a:srgbClr val="000000"/>
                          </a:solidFill>
                          <a:effectLst/>
                          <a:latin typeface="HG丸ｺﾞｼｯｸM-PRO" pitchFamily="50" charset="-128"/>
                          <a:ea typeface="HG丸ｺﾞｼｯｸM-PRO" pitchFamily="50" charset="-128"/>
                        </a:rPr>
                        <a:t>～午後</a:t>
                      </a:r>
                      <a:r>
                        <a:rPr lang="en-US" altLang="ja-JP" sz="1000" b="0" i="0" u="none" strike="noStrike">
                          <a:solidFill>
                            <a:srgbClr val="000000"/>
                          </a:solidFill>
                          <a:effectLst/>
                          <a:latin typeface="HG丸ｺﾞｼｯｸM-PRO" pitchFamily="50" charset="-128"/>
                          <a:ea typeface="HG丸ｺﾞｼｯｸM-PRO" pitchFamily="50" charset="-128"/>
                        </a:rPr>
                        <a:t>6</a:t>
                      </a:r>
                      <a:r>
                        <a:rPr lang="ja-JP" altLang="en-US" sz="1000" b="0" i="0" u="none" strike="noStrike">
                          <a:solidFill>
                            <a:srgbClr val="000000"/>
                          </a:solidFill>
                          <a:effectLst/>
                          <a:latin typeface="HG丸ｺﾞｼｯｸM-PRO" pitchFamily="50" charset="-128"/>
                          <a:ea typeface="HG丸ｺﾞｼｯｸM-PRO" pitchFamily="50" charset="-128"/>
                        </a:rPr>
                        <a:t>：</a:t>
                      </a:r>
                      <a:r>
                        <a:rPr lang="en-US" altLang="ja-JP" sz="1000" b="0" i="0" u="none" strike="noStrike">
                          <a:solidFill>
                            <a:srgbClr val="000000"/>
                          </a:solidFill>
                          <a:effectLst/>
                          <a:latin typeface="HG丸ｺﾞｼｯｸM-PRO" pitchFamily="50" charset="-128"/>
                          <a:ea typeface="HG丸ｺﾞｼｯｸM-PRO" pitchFamily="50" charset="-128"/>
                        </a:rPr>
                        <a:t>00</a:t>
                      </a:r>
                    </a:p>
                  </a:txBody>
                  <a:tcPr marL="9505" marR="9505" marT="95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279693">
                <a:tc>
                  <a:txBody>
                    <a:bodyPr/>
                    <a:lstStyle/>
                    <a:p>
                      <a:pPr algn="ctr" rtl="0" fontAlgn="ctr"/>
                      <a:r>
                        <a:rPr lang="ja-JP" altLang="en-US" sz="1000" b="0" i="0" u="none" strike="noStrike" dirty="0" smtClean="0">
                          <a:solidFill>
                            <a:srgbClr val="000000"/>
                          </a:solidFill>
                          <a:effectLst/>
                          <a:latin typeface="HG丸ｺﾞｼｯｸM-PRO" pitchFamily="50" charset="-128"/>
                          <a:ea typeface="HG丸ｺﾞｼｯｸM-PRO" pitchFamily="50" charset="-128"/>
                        </a:rPr>
                        <a:t>キャッシングコーナー</a:t>
                      </a:r>
                      <a:endParaRPr lang="en-US" altLang="ja-JP" sz="1000" b="0" i="0" u="none" strike="noStrike" dirty="0" smtClean="0">
                        <a:solidFill>
                          <a:srgbClr val="000000"/>
                        </a:solidFill>
                        <a:effectLst/>
                        <a:latin typeface="HG丸ｺﾞｼｯｸM-PRO" pitchFamily="50" charset="-128"/>
                        <a:ea typeface="HG丸ｺﾞｼｯｸM-PRO" pitchFamily="50" charset="-128"/>
                      </a:endParaRPr>
                    </a:p>
                    <a:p>
                      <a:pPr algn="ctr" rtl="0" fontAlgn="ctr"/>
                      <a:r>
                        <a:rPr lang="ja-JP" altLang="en-US" sz="1000" b="0" i="0" u="none" strike="noStrike" dirty="0" smtClean="0">
                          <a:solidFill>
                            <a:srgbClr val="000000"/>
                          </a:solidFill>
                          <a:effectLst/>
                          <a:latin typeface="HG丸ｺﾞｼｯｸM-PRO" pitchFamily="50" charset="-128"/>
                          <a:ea typeface="HG丸ｺﾞｼｯｸM-PRO" pitchFamily="50" charset="-128"/>
                        </a:rPr>
                        <a:t>（</a:t>
                      </a:r>
                      <a:r>
                        <a:rPr lang="en-US" altLang="ja-JP" sz="1000" b="0" i="0" u="none" strike="noStrike" dirty="0" smtClean="0">
                          <a:solidFill>
                            <a:srgbClr val="000000"/>
                          </a:solidFill>
                          <a:effectLst/>
                          <a:latin typeface="HG丸ｺﾞｼｯｸM-PRO" pitchFamily="50" charset="-128"/>
                          <a:ea typeface="HG丸ｺﾞｼｯｸM-PRO" pitchFamily="50" charset="-128"/>
                        </a:rPr>
                        <a:t>ATM</a:t>
                      </a:r>
                      <a:r>
                        <a:rPr lang="ja-JP" altLang="en-US" sz="1000" b="0" i="0" u="none" strike="noStrike" dirty="0" smtClean="0">
                          <a:solidFill>
                            <a:srgbClr val="000000"/>
                          </a:solidFill>
                          <a:effectLst/>
                          <a:latin typeface="HG丸ｺﾞｼｯｸM-PRO" pitchFamily="50" charset="-128"/>
                          <a:ea typeface="HG丸ｺﾞｼｯｸM-PRO" pitchFamily="50" charset="-128"/>
                        </a:rPr>
                        <a:t>）</a:t>
                      </a:r>
                      <a:endParaRPr lang="ja-JP" altLang="en-US" sz="1000" b="0" i="0" u="none" strike="noStrike" dirty="0">
                        <a:solidFill>
                          <a:srgbClr val="000000"/>
                        </a:solidFill>
                        <a:effectLst/>
                        <a:latin typeface="HG丸ｺﾞｼｯｸM-PRO" pitchFamily="50" charset="-128"/>
                        <a:ea typeface="HG丸ｺﾞｼｯｸM-PRO" pitchFamily="50" charset="-128"/>
                      </a:endParaRP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プロムナード１階</a:t>
                      </a:r>
                    </a:p>
                  </a:txBody>
                  <a:tcPr marL="9505" marR="9505" marT="95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午前</a:t>
                      </a:r>
                      <a:r>
                        <a:rPr lang="en-US" altLang="ja-JP" sz="1000" b="0" i="0" u="none" strike="noStrike" dirty="0">
                          <a:solidFill>
                            <a:srgbClr val="000000"/>
                          </a:solidFill>
                          <a:effectLst/>
                          <a:latin typeface="HG丸ｺﾞｼｯｸM-PRO" pitchFamily="50" charset="-128"/>
                          <a:ea typeface="HG丸ｺﾞｼｯｸM-PRO" pitchFamily="50" charset="-128"/>
                        </a:rPr>
                        <a:t>8</a:t>
                      </a:r>
                      <a:r>
                        <a:rPr lang="ja-JP" altLang="en-US" sz="1000" b="0" i="0" u="none" strike="noStrike" dirty="0">
                          <a:solidFill>
                            <a:srgbClr val="000000"/>
                          </a:solidFill>
                          <a:effectLst/>
                          <a:latin typeface="HG丸ｺﾞｼｯｸM-PRO" pitchFamily="50" charset="-128"/>
                          <a:ea typeface="HG丸ｺﾞｼｯｸM-PRO" pitchFamily="50" charset="-128"/>
                        </a:rPr>
                        <a:t>：</a:t>
                      </a:r>
                      <a:r>
                        <a:rPr lang="en-US" altLang="ja-JP" sz="1000" b="0" i="0" u="none" strike="noStrike" dirty="0">
                          <a:solidFill>
                            <a:srgbClr val="000000"/>
                          </a:solidFill>
                          <a:effectLst/>
                          <a:latin typeface="HG丸ｺﾞｼｯｸM-PRO" pitchFamily="50" charset="-128"/>
                          <a:ea typeface="HG丸ｺﾞｼｯｸM-PRO" pitchFamily="50" charset="-128"/>
                        </a:rPr>
                        <a:t>45</a:t>
                      </a:r>
                      <a:r>
                        <a:rPr lang="ja-JP" altLang="en-US" sz="1000" b="0" i="0" u="none" strike="noStrike" dirty="0">
                          <a:solidFill>
                            <a:srgbClr val="000000"/>
                          </a:solidFill>
                          <a:effectLst/>
                          <a:latin typeface="HG丸ｺﾞｼｯｸM-PRO" pitchFamily="50" charset="-128"/>
                          <a:ea typeface="HG丸ｺﾞｼｯｸM-PRO" pitchFamily="50" charset="-128"/>
                        </a:rPr>
                        <a:t>～午後</a:t>
                      </a:r>
                      <a:r>
                        <a:rPr lang="en-US" altLang="ja-JP" sz="1000" b="0" i="0" u="none" strike="noStrike" dirty="0">
                          <a:solidFill>
                            <a:srgbClr val="000000"/>
                          </a:solidFill>
                          <a:effectLst/>
                          <a:latin typeface="HG丸ｺﾞｼｯｸM-PRO" pitchFamily="50" charset="-128"/>
                          <a:ea typeface="HG丸ｺﾞｼｯｸM-PRO" pitchFamily="50" charset="-128"/>
                        </a:rPr>
                        <a:t>7</a:t>
                      </a:r>
                      <a:r>
                        <a:rPr lang="ja-JP" altLang="en-US" sz="1000" b="0" i="0" u="none" strike="noStrike" dirty="0">
                          <a:solidFill>
                            <a:srgbClr val="000000"/>
                          </a:solidFill>
                          <a:effectLst/>
                          <a:latin typeface="HG丸ｺﾞｼｯｸM-PRO" pitchFamily="50" charset="-128"/>
                          <a:ea typeface="HG丸ｺﾞｼｯｸM-PRO" pitchFamily="50" charset="-128"/>
                        </a:rPr>
                        <a:t>：</a:t>
                      </a:r>
                      <a:r>
                        <a:rPr lang="en-US" altLang="ja-JP" sz="1000" b="0" i="0" u="none" strike="noStrike" dirty="0">
                          <a:solidFill>
                            <a:srgbClr val="000000"/>
                          </a:solidFill>
                          <a:effectLst/>
                          <a:latin typeface="HG丸ｺﾞｼｯｸM-PRO" pitchFamily="50" charset="-128"/>
                          <a:ea typeface="HG丸ｺﾞｼｯｸM-PRO" pitchFamily="50" charset="-128"/>
                        </a:rPr>
                        <a:t>00</a:t>
                      </a:r>
                    </a:p>
                  </a:txBody>
                  <a:tcPr marL="9505" marR="9505" marT="9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a:solidFill>
                            <a:srgbClr val="000000"/>
                          </a:solidFill>
                          <a:effectLst/>
                          <a:latin typeface="HG丸ｺﾞｼｯｸM-PRO" pitchFamily="50" charset="-128"/>
                          <a:ea typeface="HG丸ｺﾞｼｯｸM-PRO" pitchFamily="50" charset="-128"/>
                        </a:rPr>
                        <a:t>午前</a:t>
                      </a:r>
                      <a:r>
                        <a:rPr lang="en-US" altLang="ja-JP" sz="1000" b="0" i="0" u="none" strike="noStrike">
                          <a:solidFill>
                            <a:srgbClr val="000000"/>
                          </a:solidFill>
                          <a:effectLst/>
                          <a:latin typeface="HG丸ｺﾞｼｯｸM-PRO" pitchFamily="50" charset="-128"/>
                          <a:ea typeface="HG丸ｺﾞｼｯｸM-PRO" pitchFamily="50" charset="-128"/>
                        </a:rPr>
                        <a:t>8</a:t>
                      </a:r>
                      <a:r>
                        <a:rPr lang="ja-JP" altLang="en-US" sz="1000" b="0" i="0" u="none" strike="noStrike">
                          <a:solidFill>
                            <a:srgbClr val="000000"/>
                          </a:solidFill>
                          <a:effectLst/>
                          <a:latin typeface="HG丸ｺﾞｼｯｸM-PRO" pitchFamily="50" charset="-128"/>
                          <a:ea typeface="HG丸ｺﾞｼｯｸM-PRO" pitchFamily="50" charset="-128"/>
                        </a:rPr>
                        <a:t>：</a:t>
                      </a:r>
                      <a:r>
                        <a:rPr lang="en-US" altLang="ja-JP" sz="1000" b="0" i="0" u="none" strike="noStrike">
                          <a:solidFill>
                            <a:srgbClr val="000000"/>
                          </a:solidFill>
                          <a:effectLst/>
                          <a:latin typeface="HG丸ｺﾞｼｯｸM-PRO" pitchFamily="50" charset="-128"/>
                          <a:ea typeface="HG丸ｺﾞｼｯｸM-PRO" pitchFamily="50" charset="-128"/>
                        </a:rPr>
                        <a:t>45</a:t>
                      </a:r>
                      <a:r>
                        <a:rPr lang="ja-JP" altLang="en-US" sz="1000" b="0" i="0" u="none" strike="noStrike">
                          <a:solidFill>
                            <a:srgbClr val="000000"/>
                          </a:solidFill>
                          <a:effectLst/>
                          <a:latin typeface="HG丸ｺﾞｼｯｸM-PRO" pitchFamily="50" charset="-128"/>
                          <a:ea typeface="HG丸ｺﾞｼｯｸM-PRO" pitchFamily="50" charset="-128"/>
                        </a:rPr>
                        <a:t>～午後</a:t>
                      </a:r>
                      <a:r>
                        <a:rPr lang="en-US" altLang="ja-JP" sz="1000" b="0" i="0" u="none" strike="noStrike">
                          <a:solidFill>
                            <a:srgbClr val="000000"/>
                          </a:solidFill>
                          <a:effectLst/>
                          <a:latin typeface="HG丸ｺﾞｼｯｸM-PRO" pitchFamily="50" charset="-128"/>
                          <a:ea typeface="HG丸ｺﾞｼｯｸM-PRO" pitchFamily="50" charset="-128"/>
                        </a:rPr>
                        <a:t>7</a:t>
                      </a:r>
                      <a:r>
                        <a:rPr lang="ja-JP" altLang="en-US" sz="1000" b="0" i="0" u="none" strike="noStrike">
                          <a:solidFill>
                            <a:srgbClr val="000000"/>
                          </a:solidFill>
                          <a:effectLst/>
                          <a:latin typeface="HG丸ｺﾞｼｯｸM-PRO" pitchFamily="50" charset="-128"/>
                          <a:ea typeface="HG丸ｺﾞｼｯｸM-PRO" pitchFamily="50" charset="-128"/>
                        </a:rPr>
                        <a:t>：</a:t>
                      </a:r>
                      <a:r>
                        <a:rPr lang="en-US" altLang="ja-JP" sz="1000" b="0" i="0" u="none" strike="noStrike">
                          <a:solidFill>
                            <a:srgbClr val="000000"/>
                          </a:solidFill>
                          <a:effectLst/>
                          <a:latin typeface="HG丸ｺﾞｼｯｸM-PRO" pitchFamily="50" charset="-128"/>
                          <a:ea typeface="HG丸ｺﾞｼｯｸM-PRO" pitchFamily="50" charset="-128"/>
                        </a:rPr>
                        <a:t>00</a:t>
                      </a:r>
                    </a:p>
                  </a:txBody>
                  <a:tcPr marL="9505" marR="9505" marT="95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96371">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理　容　室</a:t>
                      </a:r>
                    </a:p>
                  </a:txBody>
                  <a:tcPr marL="9505" marR="9505" marT="950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プロムナード</a:t>
                      </a:r>
                      <a:r>
                        <a:rPr lang="en-US" altLang="ja-JP" sz="1000" b="0" i="0" u="none" strike="noStrike" dirty="0">
                          <a:solidFill>
                            <a:srgbClr val="000000"/>
                          </a:solidFill>
                          <a:effectLst/>
                          <a:latin typeface="HG丸ｺﾞｼｯｸM-PRO" pitchFamily="50" charset="-128"/>
                          <a:ea typeface="HG丸ｺﾞｼｯｸM-PRO" pitchFamily="50" charset="-128"/>
                        </a:rPr>
                        <a:t>2</a:t>
                      </a:r>
                      <a:r>
                        <a:rPr lang="ja-JP" altLang="en-US" sz="1000" b="0" i="0" u="none" strike="noStrike" dirty="0">
                          <a:solidFill>
                            <a:srgbClr val="000000"/>
                          </a:solidFill>
                          <a:effectLst/>
                          <a:latin typeface="HG丸ｺﾞｼｯｸM-PRO" pitchFamily="50" charset="-128"/>
                          <a:ea typeface="HG丸ｺﾞｼｯｸM-PRO" pitchFamily="50" charset="-128"/>
                        </a:rPr>
                        <a:t>階</a:t>
                      </a:r>
                    </a:p>
                  </a:txBody>
                  <a:tcPr marL="9505" marR="9505" marT="950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00" b="0" i="0" u="none" strike="noStrike" dirty="0">
                          <a:solidFill>
                            <a:srgbClr val="000000"/>
                          </a:solidFill>
                          <a:effectLst/>
                          <a:latin typeface="HG丸ｺﾞｼｯｸM-PRO" pitchFamily="50" charset="-128"/>
                          <a:ea typeface="HG丸ｺﾞｼｯｸM-PRO" pitchFamily="50" charset="-128"/>
                        </a:rPr>
                        <a:t>午前</a:t>
                      </a:r>
                      <a:r>
                        <a:rPr lang="en-US" altLang="ja-JP" sz="1000" b="0" i="0" u="none" strike="noStrike" dirty="0">
                          <a:solidFill>
                            <a:srgbClr val="000000"/>
                          </a:solidFill>
                          <a:effectLst/>
                          <a:latin typeface="HG丸ｺﾞｼｯｸM-PRO" pitchFamily="50" charset="-128"/>
                          <a:ea typeface="HG丸ｺﾞｼｯｸM-PRO" pitchFamily="50" charset="-128"/>
                        </a:rPr>
                        <a:t>8</a:t>
                      </a:r>
                      <a:r>
                        <a:rPr lang="ja-JP" altLang="en-US" sz="1000" b="0" i="0" u="none" strike="noStrike" dirty="0">
                          <a:solidFill>
                            <a:srgbClr val="000000"/>
                          </a:solidFill>
                          <a:effectLst/>
                          <a:latin typeface="HG丸ｺﾞｼｯｸM-PRO" pitchFamily="50" charset="-128"/>
                          <a:ea typeface="HG丸ｺﾞｼｯｸM-PRO" pitchFamily="50" charset="-128"/>
                        </a:rPr>
                        <a:t>：</a:t>
                      </a:r>
                      <a:r>
                        <a:rPr lang="en-US" altLang="ja-JP" sz="1000" b="0" i="0" u="none" strike="noStrike" dirty="0">
                          <a:solidFill>
                            <a:srgbClr val="000000"/>
                          </a:solidFill>
                          <a:effectLst/>
                          <a:latin typeface="HG丸ｺﾞｼｯｸM-PRO" pitchFamily="50" charset="-128"/>
                          <a:ea typeface="HG丸ｺﾞｼｯｸM-PRO" pitchFamily="50" charset="-128"/>
                        </a:rPr>
                        <a:t>50</a:t>
                      </a:r>
                      <a:r>
                        <a:rPr lang="ja-JP" altLang="en-US" sz="1000" b="0" i="0" u="none" strike="noStrike" dirty="0">
                          <a:solidFill>
                            <a:srgbClr val="000000"/>
                          </a:solidFill>
                          <a:effectLst/>
                          <a:latin typeface="HG丸ｺﾞｼｯｸM-PRO" pitchFamily="50" charset="-128"/>
                          <a:ea typeface="HG丸ｺﾞｼｯｸM-PRO" pitchFamily="50" charset="-128"/>
                        </a:rPr>
                        <a:t>～午後</a:t>
                      </a:r>
                      <a:r>
                        <a:rPr lang="en-US" altLang="ja-JP" sz="1000" b="0" i="0" u="none" strike="noStrike" dirty="0">
                          <a:solidFill>
                            <a:srgbClr val="000000"/>
                          </a:solidFill>
                          <a:effectLst/>
                          <a:latin typeface="HG丸ｺﾞｼｯｸM-PRO" pitchFamily="50" charset="-128"/>
                          <a:ea typeface="HG丸ｺﾞｼｯｸM-PRO" pitchFamily="50" charset="-128"/>
                        </a:rPr>
                        <a:t>5</a:t>
                      </a:r>
                      <a:r>
                        <a:rPr lang="ja-JP" altLang="en-US" sz="1000" b="0" i="0" u="none" strike="noStrike" dirty="0">
                          <a:solidFill>
                            <a:srgbClr val="000000"/>
                          </a:solidFill>
                          <a:effectLst/>
                          <a:latin typeface="HG丸ｺﾞｼｯｸM-PRO" pitchFamily="50" charset="-128"/>
                          <a:ea typeface="HG丸ｺﾞｼｯｸM-PRO" pitchFamily="50" charset="-128"/>
                        </a:rPr>
                        <a:t>：</a:t>
                      </a:r>
                      <a:r>
                        <a:rPr lang="en-US" altLang="ja-JP" sz="1000" b="0" i="0" u="none" strike="noStrike" dirty="0">
                          <a:solidFill>
                            <a:srgbClr val="000000"/>
                          </a:solidFill>
                          <a:effectLst/>
                          <a:latin typeface="HG丸ｺﾞｼｯｸM-PRO" pitchFamily="50" charset="-128"/>
                          <a:ea typeface="HG丸ｺﾞｼｯｸM-PRO" pitchFamily="50" charset="-128"/>
                        </a:rPr>
                        <a:t>50</a:t>
                      </a:r>
                    </a:p>
                  </a:txBody>
                  <a:tcPr marL="9505" marR="9505" marT="950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HG丸ｺﾞｼｯｸM-PRO" pitchFamily="50" charset="-128"/>
                          <a:ea typeface="HG丸ｺﾞｼｯｸM-PRO" pitchFamily="50" charset="-128"/>
                        </a:rPr>
                        <a:t>休業</a:t>
                      </a:r>
                      <a:r>
                        <a:rPr lang="en-US" altLang="ja-JP" sz="900" b="0" i="0" u="none" strike="noStrike" dirty="0">
                          <a:solidFill>
                            <a:srgbClr val="000000"/>
                          </a:solidFill>
                          <a:effectLst/>
                          <a:latin typeface="HG丸ｺﾞｼｯｸM-PRO" pitchFamily="50" charset="-128"/>
                          <a:ea typeface="HG丸ｺﾞｼｯｸM-PRO" pitchFamily="50" charset="-128"/>
                        </a:rPr>
                        <a:t>(</a:t>
                      </a:r>
                      <a:r>
                        <a:rPr lang="ja-JP" altLang="en-US" sz="900" b="0" i="0" u="none" strike="noStrike" dirty="0">
                          <a:solidFill>
                            <a:srgbClr val="000000"/>
                          </a:solidFill>
                          <a:effectLst/>
                          <a:latin typeface="HG丸ｺﾞｼｯｸM-PRO" pitchFamily="50" charset="-128"/>
                          <a:ea typeface="HG丸ｺﾞｼｯｸM-PRO" pitchFamily="50" charset="-128"/>
                        </a:rPr>
                        <a:t>１月１日を除く祝日は営業</a:t>
                      </a:r>
                      <a:r>
                        <a:rPr lang="en-US" altLang="ja-JP" sz="900" b="0" i="0" u="none" strike="noStrike" dirty="0">
                          <a:solidFill>
                            <a:srgbClr val="000000"/>
                          </a:solidFill>
                          <a:effectLst/>
                          <a:latin typeface="HG丸ｺﾞｼｯｸM-PRO" pitchFamily="50" charset="-128"/>
                          <a:ea typeface="HG丸ｺﾞｼｯｸM-PRO" pitchFamily="50" charset="-128"/>
                        </a:rPr>
                        <a:t>)</a:t>
                      </a:r>
                    </a:p>
                  </a:txBody>
                  <a:tcPr marL="9505" marR="9505" marT="950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442002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88640" y="3266812"/>
            <a:ext cx="1425390" cy="390043"/>
            <a:chOff x="2057025" y="3661889"/>
            <a:chExt cx="1425390" cy="360040"/>
          </a:xfrm>
          <a:solidFill>
            <a:schemeClr val="accent5"/>
          </a:solidFill>
        </p:grpSpPr>
        <p:sp>
          <p:nvSpPr>
            <p:cNvPr id="5" name="角丸四角形 4"/>
            <p:cNvSpPr/>
            <p:nvPr/>
          </p:nvSpPr>
          <p:spPr>
            <a:xfrm>
              <a:off x="2069633" y="3661889"/>
              <a:ext cx="1412782"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 name="正方形/長方形 5"/>
            <p:cNvSpPr/>
            <p:nvPr/>
          </p:nvSpPr>
          <p:spPr>
            <a:xfrm>
              <a:off x="2057025" y="3685653"/>
              <a:ext cx="1425390"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食事について</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7" name="正方形/長方形 6"/>
          <p:cNvSpPr/>
          <p:nvPr/>
        </p:nvSpPr>
        <p:spPr>
          <a:xfrm>
            <a:off x="197603" y="3663633"/>
            <a:ext cx="6408712" cy="2169825"/>
          </a:xfrm>
          <a:prstGeom prst="rect">
            <a:avLst/>
          </a:prstGeom>
        </p:spPr>
        <p:txBody>
          <a:bodyPr wrap="square">
            <a:spAutoFit/>
          </a:bodyPr>
          <a:lstStyle/>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食事</a:t>
            </a:r>
            <a:r>
              <a:rPr lang="ja-JP" altLang="ja-JP" sz="1200" dirty="0">
                <a:solidFill>
                  <a:prstClr val="black"/>
                </a:solidFill>
                <a:latin typeface="HG丸ｺﾞｼｯｸM-PRO" pitchFamily="50" charset="-128"/>
                <a:ea typeface="HG丸ｺﾞｼｯｸM-PRO" pitchFamily="50" charset="-128"/>
              </a:rPr>
              <a:t>時間　</a:t>
            </a:r>
            <a:r>
              <a:rPr lang="en-US"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病棟により、多少時間が前後します。</a:t>
            </a:r>
            <a:r>
              <a:rPr lang="ja-JP" altLang="ja-JP" sz="1200" dirty="0">
                <a:solidFill>
                  <a:prstClr val="black"/>
                </a:solidFill>
                <a:latin typeface="HG丸ｺﾞｼｯｸM-PRO" pitchFamily="50" charset="-128"/>
                <a:ea typeface="HG丸ｺﾞｼｯｸM-PRO" pitchFamily="50" charset="-128"/>
              </a:rPr>
              <a:t>　　　　　　　</a:t>
            </a:r>
            <a:endParaRPr lang="en-US" altLang="ja-JP" sz="1200" u="sng" dirty="0">
              <a:solidFill>
                <a:prstClr val="black"/>
              </a:solidFill>
              <a:latin typeface="HG丸ｺﾞｼｯｸM-PRO" pitchFamily="50" charset="-128"/>
              <a:ea typeface="HG丸ｺﾞｼｯｸM-PRO" pitchFamily="50" charset="-128"/>
            </a:endParaRPr>
          </a:p>
          <a:p>
            <a:pPr>
              <a:lnSpc>
                <a:spcPct val="125000"/>
              </a:lnSpc>
            </a:pPr>
            <a:endParaRPr lang="en-US" altLang="ja-JP" sz="1200" u="sng" dirty="0">
              <a:solidFill>
                <a:prstClr val="black"/>
              </a:solidFill>
              <a:latin typeface="HG丸ｺﾞｼｯｸM-PRO" pitchFamily="50" charset="-128"/>
              <a:ea typeface="HG丸ｺﾞｼｯｸM-PRO" pitchFamily="50" charset="-128"/>
            </a:endParaRPr>
          </a:p>
          <a:p>
            <a:pPr>
              <a:lnSpc>
                <a:spcPct val="125000"/>
              </a:lnSpc>
              <a:spcBef>
                <a:spcPts val="1800"/>
              </a:spcBef>
            </a:pP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お食事</a:t>
            </a:r>
            <a:r>
              <a:rPr lang="ja-JP" altLang="ja-JP" sz="1200" dirty="0">
                <a:solidFill>
                  <a:prstClr val="black"/>
                </a:solidFill>
                <a:latin typeface="HG丸ｺﾞｼｯｸM-PRO" pitchFamily="50" charset="-128"/>
                <a:ea typeface="HG丸ｺﾞｼｯｸM-PRO" pitchFamily="50" charset="-128"/>
              </a:rPr>
              <a:t>は、患者さんの治療の一環として、病状に応じた食事を提供しています。</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配膳後</a:t>
            </a:r>
            <a:r>
              <a:rPr lang="ja-JP" altLang="ja-JP" sz="1200" dirty="0">
                <a:solidFill>
                  <a:prstClr val="black"/>
                </a:solidFill>
                <a:latin typeface="HG丸ｺﾞｼｯｸM-PRO" pitchFamily="50" charset="-128"/>
                <a:ea typeface="HG丸ｺﾞｼｯｸM-PRO" pitchFamily="50" charset="-128"/>
              </a:rPr>
              <a:t>は、なるべく早めにお召し上がりください</a:t>
            </a:r>
            <a:r>
              <a:rPr lang="ja-JP" altLang="ja-JP" sz="1200" dirty="0" smtClean="0">
                <a:solidFill>
                  <a:prstClr val="black"/>
                </a:solidFill>
                <a:latin typeface="HG丸ｺﾞｼｯｸM-PRO" pitchFamily="50" charset="-128"/>
                <a:ea typeface="HG丸ｺﾞｼｯｸM-PRO" pitchFamily="50" charset="-128"/>
              </a:rPr>
              <a:t>。</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smtClean="0">
                <a:solidFill>
                  <a:prstClr val="black"/>
                </a:solidFill>
                <a:latin typeface="HG丸ｺﾞｼｯｸM-PRO" pitchFamily="50" charset="-128"/>
                <a:ea typeface="HG丸ｺﾞｼｯｸM-PRO" pitchFamily="50" charset="-128"/>
              </a:rPr>
              <a:t>○　検査等で食事時間に提供できない時は、延食（軽食）となる場合があります。</a:t>
            </a:r>
            <a:endParaRPr lang="ja-JP" altLang="ja-JP" sz="1200"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付添の方に食事の提供はありません。</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a:t>
            </a:r>
            <a:r>
              <a:rPr lang="ja-JP" altLang="ja-JP" sz="1200" dirty="0">
                <a:solidFill>
                  <a:prstClr val="black"/>
                </a:solidFill>
                <a:latin typeface="HG丸ｺﾞｼｯｸM-PRO" pitchFamily="50" charset="-128"/>
                <a:ea typeface="HG丸ｺﾞｼｯｸM-PRO" pitchFamily="50" charset="-128"/>
              </a:rPr>
              <a:t>の食事について、ご質問がある場合には管理栄養士が説明します。看護師に</a:t>
            </a:r>
            <a:r>
              <a:rPr lang="ja-JP" altLang="ja-JP" sz="1200" dirty="0" err="1" smtClean="0">
                <a:solidFill>
                  <a:prstClr val="black"/>
                </a:solidFill>
                <a:latin typeface="HG丸ｺﾞｼｯｸM-PRO" pitchFamily="50" charset="-128"/>
                <a:ea typeface="HG丸ｺﾞｼｯｸM-PRO" pitchFamily="50" charset="-128"/>
              </a:rPr>
              <a:t>お</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申し出</a:t>
            </a:r>
            <a:r>
              <a:rPr lang="ja-JP" altLang="ja-JP" sz="1200" dirty="0">
                <a:solidFill>
                  <a:prstClr val="black"/>
                </a:solidFill>
                <a:latin typeface="HG丸ｺﾞｼｯｸM-PRO" pitchFamily="50" charset="-128"/>
                <a:ea typeface="HG丸ｺﾞｼｯｸM-PRO" pitchFamily="50" charset="-128"/>
              </a:rPr>
              <a:t>ください。</a:t>
            </a:r>
            <a:endParaRPr lang="ja-JP" altLang="ja-JP" sz="1200" u="sng" dirty="0">
              <a:solidFill>
                <a:prstClr val="black"/>
              </a:solidFill>
              <a:latin typeface="HG丸ｺﾞｼｯｸM-PRO" pitchFamily="50" charset="-128"/>
              <a:ea typeface="HG丸ｺﾞｼｯｸM-PRO"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117678546"/>
              </p:ext>
            </p:extLst>
          </p:nvPr>
        </p:nvGraphicFramePr>
        <p:xfrm>
          <a:off x="546605" y="3971895"/>
          <a:ext cx="3600400" cy="432048"/>
        </p:xfrm>
        <a:graphic>
          <a:graphicData uri="http://schemas.openxmlformats.org/drawingml/2006/table">
            <a:tbl>
              <a:tblPr/>
              <a:tblGrid>
                <a:gridCol w="1224136">
                  <a:extLst>
                    <a:ext uri="{9D8B030D-6E8A-4147-A177-3AD203B41FA5}">
                      <a16:colId xmlns="" xmlns:a16="http://schemas.microsoft.com/office/drawing/2014/main" val="20000"/>
                    </a:ext>
                  </a:extLst>
                </a:gridCol>
                <a:gridCol w="1152128">
                  <a:extLst>
                    <a:ext uri="{9D8B030D-6E8A-4147-A177-3AD203B41FA5}">
                      <a16:colId xmlns="" xmlns:a16="http://schemas.microsoft.com/office/drawing/2014/main" val="20001"/>
                    </a:ext>
                  </a:extLst>
                </a:gridCol>
                <a:gridCol w="1224136">
                  <a:extLst>
                    <a:ext uri="{9D8B030D-6E8A-4147-A177-3AD203B41FA5}">
                      <a16:colId xmlns="" xmlns:a16="http://schemas.microsoft.com/office/drawing/2014/main" val="20002"/>
                    </a:ext>
                  </a:extLst>
                </a:gridCol>
              </a:tblGrid>
              <a:tr h="180975">
                <a:tc>
                  <a:txBody>
                    <a:bodyPr/>
                    <a:lstStyle/>
                    <a:p>
                      <a:pPr algn="ctr" fontAlgn="ctr"/>
                      <a:r>
                        <a:rPr lang="ja-JP" sz="1050" b="0" i="0" u="none" strike="noStrike" dirty="0">
                          <a:solidFill>
                            <a:srgbClr val="000000"/>
                          </a:solidFill>
                          <a:effectLst/>
                          <a:latin typeface="HG丸ｺﾞｼｯｸM-PRO" pitchFamily="50" charset="-128"/>
                          <a:ea typeface="HG丸ｺﾞｼｯｸM-PRO" pitchFamily="50" charset="-128"/>
                        </a:rPr>
                        <a:t>朝　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ja-JP" sz="1050" b="0" i="0" u="none" strike="noStrike" dirty="0">
                          <a:solidFill>
                            <a:srgbClr val="000000"/>
                          </a:solidFill>
                          <a:effectLst/>
                          <a:latin typeface="HG丸ｺﾞｼｯｸM-PRO" pitchFamily="50" charset="-128"/>
                          <a:ea typeface="HG丸ｺﾞｼｯｸM-PRO" pitchFamily="50" charset="-128"/>
                        </a:rPr>
                        <a:t>昼　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ja-JP" sz="1050" b="0" i="0" u="none" strike="noStrike" dirty="0">
                          <a:solidFill>
                            <a:srgbClr val="000000"/>
                          </a:solidFill>
                          <a:effectLst/>
                          <a:latin typeface="HG丸ｺﾞｼｯｸM-PRO" pitchFamily="50" charset="-128"/>
                          <a:ea typeface="HG丸ｺﾞｼｯｸM-PRO" pitchFamily="50" charset="-128"/>
                        </a:rPr>
                        <a:t>夕　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10000"/>
                  </a:ext>
                </a:extLst>
              </a:tr>
              <a:tr h="251073">
                <a:tc>
                  <a:txBody>
                    <a:bodyPr/>
                    <a:lstStyle/>
                    <a:p>
                      <a:pPr algn="ctr" fontAlgn="ctr"/>
                      <a:r>
                        <a:rPr lang="ja-JP" sz="1050" b="0" i="0" u="none" strike="noStrike" dirty="0">
                          <a:solidFill>
                            <a:srgbClr val="000000"/>
                          </a:solidFill>
                          <a:effectLst/>
                          <a:latin typeface="HG丸ｺﾞｼｯｸM-PRO" pitchFamily="50" charset="-128"/>
                          <a:ea typeface="HG丸ｺﾞｼｯｸM-PRO" pitchFamily="50" charset="-128"/>
                        </a:rPr>
                        <a:t>午前</a:t>
                      </a:r>
                      <a:r>
                        <a:rPr lang="ja-JP" altLang="en-US" sz="1050" b="0" i="0" u="none" strike="noStrike" dirty="0">
                          <a:solidFill>
                            <a:srgbClr val="000000"/>
                          </a:solidFill>
                          <a:effectLst/>
                          <a:latin typeface="HG丸ｺﾞｼｯｸM-PRO" pitchFamily="50" charset="-128"/>
                          <a:ea typeface="HG丸ｺﾞｼｯｸM-PRO" pitchFamily="50" charset="-128"/>
                        </a:rPr>
                        <a:t>７</a:t>
                      </a:r>
                      <a:r>
                        <a:rPr lang="ja-JP" sz="1050" b="0" i="0" u="none" strike="noStrike" dirty="0">
                          <a:solidFill>
                            <a:srgbClr val="000000"/>
                          </a:solidFill>
                          <a:effectLst/>
                          <a:latin typeface="HG丸ｺﾞｼｯｸM-PRO" pitchFamily="50" charset="-128"/>
                          <a:ea typeface="HG丸ｺﾞｼｯｸM-PRO" pitchFamily="50" charset="-128"/>
                        </a:rPr>
                        <a:t>:</a:t>
                      </a:r>
                      <a:r>
                        <a:rPr lang="ja-JP" altLang="en-US" sz="1050" b="0" i="0" u="none" strike="noStrike" dirty="0">
                          <a:solidFill>
                            <a:srgbClr val="000000"/>
                          </a:solidFill>
                          <a:effectLst/>
                          <a:latin typeface="HG丸ｺﾞｼｯｸM-PRO" pitchFamily="50" charset="-128"/>
                          <a:ea typeface="HG丸ｺﾞｼｯｸM-PRO" pitchFamily="50" charset="-128"/>
                        </a:rPr>
                        <a:t>３</a:t>
                      </a:r>
                      <a:r>
                        <a:rPr lang="ja-JP" sz="1050" b="0" i="0" u="none" strike="noStrike" dirty="0">
                          <a:solidFill>
                            <a:srgbClr val="000000"/>
                          </a:solidFill>
                          <a:effectLst/>
                          <a:latin typeface="HG丸ｺﾞｼｯｸM-PRO" pitchFamily="50" charset="-128"/>
                          <a:ea typeface="HG丸ｺﾞｼｯｸM-PRO" pitchFamily="50" charset="-128"/>
                        </a:rPr>
                        <a:t>０</a:t>
                      </a:r>
                      <a:r>
                        <a:rPr lang="ja-JP" altLang="en-US" sz="1050" b="0" i="0" u="none" strike="noStrike" dirty="0">
                          <a:solidFill>
                            <a:srgbClr val="000000"/>
                          </a:solidFill>
                          <a:effectLst/>
                          <a:latin typeface="HG丸ｺﾞｼｯｸM-PRO" pitchFamily="50" charset="-128"/>
                          <a:ea typeface="HG丸ｺﾞｼｯｸM-PRO" pitchFamily="50" charset="-128"/>
                        </a:rPr>
                        <a:t>頃</a:t>
                      </a:r>
                      <a:endParaRPr lang="ja-JP" sz="1050" b="0" i="0" u="none" strike="noStrike" dirty="0">
                        <a:solidFill>
                          <a:srgbClr val="000000"/>
                        </a:solidFill>
                        <a:effectLst/>
                        <a:latin typeface="HG丸ｺﾞｼｯｸM-PRO" pitchFamily="50" charset="-128"/>
                        <a:ea typeface="HG丸ｺﾞｼｯｸM-PRO"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HG丸ｺﾞｼｯｸM-PRO" pitchFamily="50" charset="-128"/>
                          <a:ea typeface="HG丸ｺﾞｼｯｸM-PRO" pitchFamily="50" charset="-128"/>
                        </a:rPr>
                        <a:t>１２</a:t>
                      </a:r>
                      <a:r>
                        <a:rPr lang="en-US" altLang="ja-JP" sz="1050" b="0" i="0" u="none" strike="noStrike" dirty="0">
                          <a:solidFill>
                            <a:srgbClr val="000000"/>
                          </a:solidFill>
                          <a:effectLst/>
                          <a:latin typeface="HG丸ｺﾞｼｯｸM-PRO" pitchFamily="50" charset="-128"/>
                          <a:ea typeface="HG丸ｺﾞｼｯｸM-PRO" pitchFamily="50" charset="-128"/>
                        </a:rPr>
                        <a:t>:</a:t>
                      </a:r>
                      <a:r>
                        <a:rPr lang="ja-JP" altLang="en-US" sz="1050" b="0" i="0" u="none" strike="noStrike" dirty="0">
                          <a:solidFill>
                            <a:srgbClr val="000000"/>
                          </a:solidFill>
                          <a:effectLst/>
                          <a:latin typeface="HG丸ｺﾞｼｯｸM-PRO" pitchFamily="50" charset="-128"/>
                          <a:ea typeface="HG丸ｺﾞｼｯｸM-PRO" pitchFamily="50" charset="-128"/>
                        </a:rPr>
                        <a:t>００頃</a:t>
                      </a:r>
                      <a:endParaRPr lang="ja-JP" sz="1050" b="0" i="0" u="none" strike="noStrike" dirty="0">
                        <a:solidFill>
                          <a:srgbClr val="000000"/>
                        </a:solidFill>
                        <a:effectLst/>
                        <a:latin typeface="HG丸ｺﾞｼｯｸM-PRO" pitchFamily="50" charset="-128"/>
                        <a:ea typeface="HG丸ｺﾞｼｯｸM-PRO"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sz="1050" b="0" i="0" u="none" strike="noStrike" dirty="0">
                          <a:solidFill>
                            <a:srgbClr val="000000"/>
                          </a:solidFill>
                          <a:effectLst/>
                          <a:latin typeface="HG丸ｺﾞｼｯｸM-PRO" pitchFamily="50" charset="-128"/>
                          <a:ea typeface="HG丸ｺﾞｼｯｸM-PRO" pitchFamily="50" charset="-128"/>
                        </a:rPr>
                        <a:t>午後６</a:t>
                      </a:r>
                      <a:r>
                        <a:rPr lang="en-US" altLang="ja-JP" sz="1050" b="0" i="0" u="none" strike="noStrike" dirty="0">
                          <a:solidFill>
                            <a:srgbClr val="000000"/>
                          </a:solidFill>
                          <a:effectLst/>
                          <a:latin typeface="HG丸ｺﾞｼｯｸM-PRO" pitchFamily="50" charset="-128"/>
                          <a:ea typeface="HG丸ｺﾞｼｯｸM-PRO" pitchFamily="50" charset="-128"/>
                        </a:rPr>
                        <a:t>:</a:t>
                      </a:r>
                      <a:r>
                        <a:rPr lang="ja-JP" sz="1050" b="0" i="0" u="none" strike="noStrike" dirty="0">
                          <a:solidFill>
                            <a:srgbClr val="000000"/>
                          </a:solidFill>
                          <a:effectLst/>
                          <a:latin typeface="HG丸ｺﾞｼｯｸM-PRO" pitchFamily="50" charset="-128"/>
                          <a:ea typeface="HG丸ｺﾞｼｯｸM-PRO" pitchFamily="50" charset="-128"/>
                        </a:rPr>
                        <a:t>００</a:t>
                      </a:r>
                      <a:r>
                        <a:rPr lang="ja-JP" altLang="en-US" sz="1050" b="0" i="0" u="none" strike="noStrike" dirty="0">
                          <a:solidFill>
                            <a:srgbClr val="000000"/>
                          </a:solidFill>
                          <a:effectLst/>
                          <a:latin typeface="HG丸ｺﾞｼｯｸM-PRO" pitchFamily="50" charset="-128"/>
                          <a:ea typeface="HG丸ｺﾞｼｯｸM-PRO" pitchFamily="50" charset="-128"/>
                        </a:rPr>
                        <a:t>頃</a:t>
                      </a:r>
                      <a:endParaRPr lang="ja-JP" sz="1050" b="0" i="0" u="none" strike="noStrike" dirty="0">
                        <a:solidFill>
                          <a:srgbClr val="000000"/>
                        </a:solidFill>
                        <a:effectLst/>
                        <a:latin typeface="HG丸ｺﾞｼｯｸM-PRO" pitchFamily="50" charset="-128"/>
                        <a:ea typeface="HG丸ｺﾞｼｯｸM-PRO" pitchFamily="50" charset="-128"/>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grpSp>
        <p:nvGrpSpPr>
          <p:cNvPr id="9" name="グループ化 8"/>
          <p:cNvGrpSpPr/>
          <p:nvPr/>
        </p:nvGrpSpPr>
        <p:grpSpPr>
          <a:xfrm>
            <a:off x="188640" y="272480"/>
            <a:ext cx="2252540" cy="390043"/>
            <a:chOff x="2057025" y="3661889"/>
            <a:chExt cx="2251290" cy="360040"/>
          </a:xfrm>
          <a:solidFill>
            <a:schemeClr val="accent5"/>
          </a:solidFill>
        </p:grpSpPr>
        <p:sp>
          <p:nvSpPr>
            <p:cNvPr id="10" name="角丸四角形 9"/>
            <p:cNvSpPr/>
            <p:nvPr/>
          </p:nvSpPr>
          <p:spPr>
            <a:xfrm>
              <a:off x="2069633" y="3661889"/>
              <a:ext cx="2177081"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057025" y="3685653"/>
              <a:ext cx="2251290" cy="312511"/>
            </a:xfrm>
            <a:prstGeom prst="rect">
              <a:avLst/>
            </a:prstGeom>
            <a:noFill/>
          </p:spPr>
          <p:txBody>
            <a:bodyPr wrap="none">
              <a:spAutoFit/>
            </a:bodyPr>
            <a:lstStyle/>
            <a:p>
              <a:r>
                <a:rPr lang="zh-TW" altLang="en-US" sz="1600" dirty="0">
                  <a:solidFill>
                    <a:schemeClr val="bg1"/>
                  </a:solidFill>
                  <a:latin typeface="HGS創英角ｺﾞｼｯｸUB" pitchFamily="50" charset="-128"/>
                  <a:ea typeface="HGS創英角ｺﾞｼｯｸUB" pitchFamily="50" charset="-128"/>
                </a:rPr>
                <a:t>特別病室（有料個室）</a:t>
              </a:r>
            </a:p>
          </p:txBody>
        </p:sp>
      </p:grpSp>
      <p:sp>
        <p:nvSpPr>
          <p:cNvPr id="12" name="正方形/長方形 11"/>
          <p:cNvSpPr/>
          <p:nvPr/>
        </p:nvSpPr>
        <p:spPr>
          <a:xfrm>
            <a:off x="161421" y="704528"/>
            <a:ext cx="6408711" cy="1355371"/>
          </a:xfrm>
          <a:prstGeom prst="rect">
            <a:avLst/>
          </a:prstGeom>
        </p:spPr>
        <p:txBody>
          <a:bodyPr wrap="square">
            <a:spAutoFit/>
          </a:bodyPr>
          <a:lstStyle/>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特別</a:t>
            </a:r>
            <a:r>
              <a:rPr lang="ja-JP" altLang="ja-JP" sz="1200" dirty="0">
                <a:latin typeface="HG丸ｺﾞｼｯｸM-PRO" pitchFamily="50" charset="-128"/>
                <a:ea typeface="HG丸ｺﾞｼｯｸM-PRO" pitchFamily="50" charset="-128"/>
              </a:rPr>
              <a:t>病室への入室希望は入院予約の際にお聞きしていますが、</a:t>
            </a:r>
            <a:r>
              <a:rPr lang="ja-JP" altLang="ja-JP" sz="1200" b="1" dirty="0">
                <a:solidFill>
                  <a:srgbClr val="FF0000"/>
                </a:solidFill>
                <a:latin typeface="HG丸ｺﾞｼｯｸM-PRO" pitchFamily="50" charset="-128"/>
                <a:ea typeface="HG丸ｺﾞｼｯｸM-PRO" pitchFamily="50" charset="-128"/>
              </a:rPr>
              <a:t>ご希望に添えず</a:t>
            </a:r>
            <a:r>
              <a:rPr lang="ja-JP" altLang="ja-JP" sz="1200" b="1" dirty="0" smtClean="0">
                <a:solidFill>
                  <a:srgbClr val="FF0000"/>
                </a:solidFill>
                <a:latin typeface="HG丸ｺﾞｼｯｸM-PRO" pitchFamily="50" charset="-128"/>
                <a:ea typeface="HG丸ｺﾞｼｯｸM-PRO" pitchFamily="50" charset="-128"/>
              </a:rPr>
              <a:t>大部屋</a:t>
            </a:r>
            <a:r>
              <a:rPr lang="ja-JP" altLang="en-US" sz="1200" b="1" dirty="0" smtClean="0">
                <a:solidFill>
                  <a:srgbClr val="FF0000"/>
                </a:solidFill>
                <a:latin typeface="HG丸ｺﾞｼｯｸM-PRO" pitchFamily="50" charset="-128"/>
                <a:ea typeface="HG丸ｺﾞｼｯｸM-PRO" pitchFamily="50" charset="-128"/>
              </a:rPr>
              <a:t>　　</a:t>
            </a:r>
            <a:endParaRPr lang="en-US" altLang="ja-JP" sz="1200" b="1" dirty="0" smtClean="0">
              <a:solidFill>
                <a:srgbClr val="FF0000"/>
              </a:solidFill>
              <a:latin typeface="HG丸ｺﾞｼｯｸM-PRO" pitchFamily="50" charset="-128"/>
              <a:ea typeface="HG丸ｺﾞｼｯｸM-PRO" pitchFamily="50" charset="-128"/>
            </a:endParaRPr>
          </a:p>
          <a:p>
            <a:pPr>
              <a:lnSpc>
                <a:spcPct val="114000"/>
              </a:lnSpc>
            </a:pPr>
            <a:r>
              <a:rPr lang="ja-JP" altLang="en-US" sz="1200" b="1" dirty="0">
                <a:solidFill>
                  <a:srgbClr val="FF0000"/>
                </a:solidFill>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になる</a:t>
            </a:r>
            <a:r>
              <a:rPr lang="ja-JP" altLang="ja-JP" sz="1200" b="1" dirty="0">
                <a:solidFill>
                  <a:srgbClr val="FF0000"/>
                </a:solidFill>
                <a:latin typeface="HG丸ｺﾞｼｯｸM-PRO" pitchFamily="50" charset="-128"/>
                <a:ea typeface="HG丸ｺﾞｼｯｸM-PRO" pitchFamily="50" charset="-128"/>
              </a:rPr>
              <a:t>場合もあります。</a:t>
            </a:r>
            <a:r>
              <a:rPr lang="ja-JP" altLang="ja-JP" sz="1200" dirty="0">
                <a:latin typeface="HG丸ｺﾞｼｯｸM-PRO" pitchFamily="50" charset="-128"/>
                <a:ea typeface="HG丸ｺﾞｼｯｸM-PRO" pitchFamily="50" charset="-128"/>
              </a:rPr>
              <a:t>ご了承ください。</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入院後</a:t>
            </a:r>
            <a:r>
              <a:rPr lang="ja-JP" altLang="ja-JP" sz="1200" dirty="0">
                <a:latin typeface="HG丸ｺﾞｼｯｸM-PRO" pitchFamily="50" charset="-128"/>
                <a:ea typeface="HG丸ｺﾞｼｯｸM-PRO" pitchFamily="50" charset="-128"/>
              </a:rPr>
              <a:t>に希望される方は、看護師長にご相談ください。</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特別</a:t>
            </a:r>
            <a:r>
              <a:rPr lang="ja-JP" altLang="ja-JP" sz="1200" dirty="0">
                <a:latin typeface="HG丸ｺﾞｼｯｸM-PRO" pitchFamily="50" charset="-128"/>
                <a:ea typeface="HG丸ｺﾞｼｯｸM-PRO" pitchFamily="50" charset="-128"/>
              </a:rPr>
              <a:t>病室使用料は保険適用外のため、全額自己負担となります。</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深夜</a:t>
            </a:r>
            <a:r>
              <a:rPr lang="ja-JP" altLang="ja-JP" sz="1200" b="1" dirty="0">
                <a:solidFill>
                  <a:srgbClr val="FF0000"/>
                </a:solidFill>
                <a:latin typeface="HG丸ｺﾞｼｯｸM-PRO" pitchFamily="50" charset="-128"/>
                <a:ea typeface="HG丸ｺﾞｼｯｸM-PRO" pitchFamily="50" charset="-128"/>
              </a:rPr>
              <a:t>０：００をまたぐ１泊２日のご入院は、２日分の料金となります。</a:t>
            </a:r>
            <a:endParaRPr lang="ja-JP" altLang="ja-JP" sz="1200" u="sng" dirty="0">
              <a:solidFill>
                <a:srgbClr val="FF0000"/>
              </a:solidFill>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特別</a:t>
            </a:r>
            <a:r>
              <a:rPr lang="ja-JP" altLang="ja-JP" sz="1200" dirty="0">
                <a:latin typeface="HG丸ｺﾞｼｯｸM-PRO" pitchFamily="50" charset="-128"/>
                <a:ea typeface="HG丸ｺﾞｼｯｸM-PRO" pitchFamily="50" charset="-128"/>
              </a:rPr>
              <a:t>病室使用料（一日につき）</a:t>
            </a:r>
            <a:r>
              <a:rPr lang="ja-JP" altLang="en-US" sz="1200" dirty="0">
                <a:latin typeface="HG丸ｺﾞｼｯｸM-PRO" pitchFamily="50" charset="-128"/>
                <a:ea typeface="HG丸ｺﾞｼｯｸM-PRO" pitchFamily="50" charset="-128"/>
              </a:rPr>
              <a:t>　</a:t>
            </a:r>
            <a:r>
              <a:rPr lang="ja-JP" altLang="ja-JP" sz="1150" dirty="0">
                <a:latin typeface="HG丸ｺﾞｼｯｸM-PRO" pitchFamily="50" charset="-128"/>
                <a:ea typeface="HG丸ｺﾞｼｯｸM-PRO" pitchFamily="50" charset="-128"/>
              </a:rPr>
              <a:t>※面積・備品などの状況により料金が異なります。</a:t>
            </a:r>
            <a:endParaRPr lang="ja-JP" altLang="ja-JP" sz="1150" u="sng" dirty="0">
              <a:latin typeface="HG丸ｺﾞｼｯｸM-PRO" pitchFamily="50" charset="-128"/>
              <a:ea typeface="HG丸ｺﾞｼｯｸM-PRO" pitchFamily="50" charset="-128"/>
            </a:endParaRPr>
          </a:p>
        </p:txBody>
      </p:sp>
      <p:sp>
        <p:nvSpPr>
          <p:cNvPr id="13" name="正方形/長方形 12"/>
          <p:cNvSpPr/>
          <p:nvPr/>
        </p:nvSpPr>
        <p:spPr>
          <a:xfrm>
            <a:off x="3573016" y="2360712"/>
            <a:ext cx="2866628" cy="261610"/>
          </a:xfrm>
          <a:prstGeom prst="rect">
            <a:avLst/>
          </a:prstGeom>
        </p:spPr>
        <p:txBody>
          <a:bodyPr wrap="square">
            <a:spAutoFit/>
          </a:bodyPr>
          <a:lstStyle/>
          <a:p>
            <a:r>
              <a:rPr lang="ja-JP" altLang="ja-JP" sz="1100" dirty="0">
                <a:latin typeface="HG丸ｺﾞｼｯｸM-PRO" pitchFamily="50" charset="-128"/>
                <a:ea typeface="HG丸ｺﾞｼｯｸM-PRO" pitchFamily="50" charset="-128"/>
              </a:rPr>
              <a:t>＊の病室にシャワーはついていません。</a:t>
            </a:r>
          </a:p>
        </p:txBody>
      </p:sp>
      <p:graphicFrame>
        <p:nvGraphicFramePr>
          <p:cNvPr id="14" name="表 13">
            <a:extLst>
              <a:ext uri="{FF2B5EF4-FFF2-40B4-BE49-F238E27FC236}">
                <a16:creationId xmlns="" xmlns:a16="http://schemas.microsoft.com/office/drawing/2014/main" id="{ED198D92-83BC-4D3C-924A-28A3DDFE7536}"/>
              </a:ext>
            </a:extLst>
          </p:cNvPr>
          <p:cNvGraphicFramePr>
            <a:graphicFrameLocks noGrp="1"/>
          </p:cNvGraphicFramePr>
          <p:nvPr>
            <p:extLst>
              <p:ext uri="{D42A27DB-BD31-4B8C-83A1-F6EECF244321}">
                <p14:modId xmlns:p14="http://schemas.microsoft.com/office/powerpoint/2010/main" val="668690164"/>
              </p:ext>
            </p:extLst>
          </p:nvPr>
        </p:nvGraphicFramePr>
        <p:xfrm>
          <a:off x="345926" y="2089902"/>
          <a:ext cx="3124200" cy="1076325"/>
        </p:xfrm>
        <a:graphic>
          <a:graphicData uri="http://schemas.openxmlformats.org/drawingml/2006/table">
            <a:tbl>
              <a:tblPr/>
              <a:tblGrid>
                <a:gridCol w="781050">
                  <a:extLst>
                    <a:ext uri="{9D8B030D-6E8A-4147-A177-3AD203B41FA5}">
                      <a16:colId xmlns="" xmlns:a16="http://schemas.microsoft.com/office/drawing/2014/main" val="2138377448"/>
                    </a:ext>
                  </a:extLst>
                </a:gridCol>
                <a:gridCol w="781050">
                  <a:extLst>
                    <a:ext uri="{9D8B030D-6E8A-4147-A177-3AD203B41FA5}">
                      <a16:colId xmlns="" xmlns:a16="http://schemas.microsoft.com/office/drawing/2014/main" val="2440132961"/>
                    </a:ext>
                  </a:extLst>
                </a:gridCol>
                <a:gridCol w="781050">
                  <a:extLst>
                    <a:ext uri="{9D8B030D-6E8A-4147-A177-3AD203B41FA5}">
                      <a16:colId xmlns="" xmlns:a16="http://schemas.microsoft.com/office/drawing/2014/main" val="3949456331"/>
                    </a:ext>
                  </a:extLst>
                </a:gridCol>
                <a:gridCol w="781050">
                  <a:extLst>
                    <a:ext uri="{9D8B030D-6E8A-4147-A177-3AD203B41FA5}">
                      <a16:colId xmlns="" xmlns:a16="http://schemas.microsoft.com/office/drawing/2014/main" val="3581607516"/>
                    </a:ext>
                  </a:extLst>
                </a:gridCol>
              </a:tblGrid>
              <a:tr h="266700">
                <a:tc rowSpan="2">
                  <a:txBody>
                    <a:bodyPr/>
                    <a:lstStyle/>
                    <a:p>
                      <a:pPr algn="ctr" rtl="0" fontAlgn="ctr"/>
                      <a:r>
                        <a:rPr lang="ja-JP" altLang="en-US" sz="1100" b="0" i="0" u="none" strike="noStrike" dirty="0">
                          <a:solidFill>
                            <a:srgbClr val="000000"/>
                          </a:solidFill>
                          <a:effectLst/>
                          <a:latin typeface="HG丸ｺﾞｼｯｸM-PRO" panose="020F0400000000000000" pitchFamily="34" charset="-128"/>
                          <a:ea typeface="HG丸ｺﾞｼｯｸM-PRO" panose="020F0400000000000000" pitchFamily="34" charset="-128"/>
                        </a:rPr>
                        <a:t>東　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en-US" altLang="ja-JP"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20,400</a:t>
                      </a: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18,800</a:t>
                      </a: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a:solidFill>
                            <a:srgbClr val="000000"/>
                          </a:solidFill>
                          <a:effectLst/>
                          <a:latin typeface="HG丸ｺﾞｼｯｸM-PRO" panose="020F0400000000000000" pitchFamily="34" charset="-128"/>
                          <a:ea typeface="HG丸ｺﾞｼｯｸM-PRO" panose="020F0400000000000000" pitchFamily="34" charset="-128"/>
                        </a:rPr>
                        <a:t>11,800</a:t>
                      </a:r>
                      <a:r>
                        <a:rPr lang="ja-JP" altLang="en-US" sz="1050" b="0" i="0" u="none" strike="noStrike">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78474233"/>
                  </a:ext>
                </a:extLst>
              </a:tr>
              <a:tr h="266700">
                <a:tc vMerge="1">
                  <a:txBody>
                    <a:bodyPr/>
                    <a:lstStyle/>
                    <a:p>
                      <a:endParaRPr kumimoji="1" lang="ja-JP" altLang="en-US"/>
                    </a:p>
                  </a:txBody>
                  <a:tcPr/>
                </a:tc>
                <a:tc>
                  <a:txBody>
                    <a:bodyPr/>
                    <a:lstStyle/>
                    <a:p>
                      <a:pPr algn="ctr" rtl="0" fontAlgn="ctr"/>
                      <a:r>
                        <a:rPr lang="en-US" altLang="ja-JP"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9,700</a:t>
                      </a: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7,900</a:t>
                      </a: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a:solidFill>
                            <a:srgbClr val="000000"/>
                          </a:solidFill>
                          <a:effectLst/>
                          <a:latin typeface="HG丸ｺﾞｼｯｸM-PRO" panose="020F0400000000000000" pitchFamily="34" charset="-128"/>
                          <a:ea typeface="HG丸ｺﾞｼｯｸM-PRO" panose="020F0400000000000000" pitchFamily="34" charset="-128"/>
                        </a:rPr>
                        <a:t>＊</a:t>
                      </a:r>
                      <a:r>
                        <a:rPr lang="en-US" altLang="ja-JP" sz="1050" b="0" i="0" u="none" strike="noStrike">
                          <a:solidFill>
                            <a:srgbClr val="000000"/>
                          </a:solidFill>
                          <a:effectLst/>
                          <a:latin typeface="HG丸ｺﾞｼｯｸM-PRO" panose="020F0400000000000000" pitchFamily="34" charset="-128"/>
                          <a:ea typeface="HG丸ｺﾞｼｯｸM-PRO" panose="020F0400000000000000" pitchFamily="34" charset="-128"/>
                        </a:rPr>
                        <a:t>5,700</a:t>
                      </a:r>
                      <a:r>
                        <a:rPr lang="ja-JP" altLang="en-US" sz="1050" b="0" i="0" u="none" strike="noStrike">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26085445"/>
                  </a:ext>
                </a:extLst>
              </a:tr>
              <a:tr h="266700">
                <a:tc>
                  <a:txBody>
                    <a:bodyPr/>
                    <a:lstStyle/>
                    <a:p>
                      <a:pPr algn="ctr" rtl="0" fontAlgn="ctr"/>
                      <a:r>
                        <a:rPr lang="ja-JP" altLang="en-US" sz="1100" b="0" i="0" u="none" strike="noStrike" dirty="0">
                          <a:solidFill>
                            <a:srgbClr val="000000"/>
                          </a:solidFill>
                          <a:effectLst/>
                          <a:latin typeface="HG丸ｺﾞｼｯｸM-PRO" panose="020F0400000000000000" pitchFamily="34" charset="-128"/>
                          <a:ea typeface="HG丸ｺﾞｼｯｸM-PRO" panose="020F0400000000000000" pitchFamily="34" charset="-128"/>
                        </a:rPr>
                        <a:t>中央棟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en-US" altLang="ja-JP" sz="1050" b="0" i="0" u="none" strike="noStrike">
                          <a:solidFill>
                            <a:srgbClr val="000000"/>
                          </a:solidFill>
                          <a:effectLst/>
                          <a:latin typeface="HG丸ｺﾞｼｯｸM-PRO" panose="020F0400000000000000" pitchFamily="34" charset="-128"/>
                          <a:ea typeface="HG丸ｺﾞｼｯｸM-PRO" panose="020F0400000000000000" pitchFamily="34" charset="-128"/>
                        </a:rPr>
                        <a:t>16,800</a:t>
                      </a:r>
                      <a:r>
                        <a:rPr lang="ja-JP" altLang="en-US" sz="1050" b="0" i="0" u="none" strike="noStrike">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13,100</a:t>
                      </a: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a:t>
                      </a:r>
                      <a:r>
                        <a:rPr lang="en-US" altLang="ja-JP"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7,600</a:t>
                      </a:r>
                      <a:r>
                        <a:rPr lang="ja-JP" altLang="en-US" sz="1050" b="0" i="0" u="none" strike="noStrike" dirty="0">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24537780"/>
                  </a:ext>
                </a:extLst>
              </a:tr>
              <a:tr h="276225">
                <a:tc>
                  <a:txBody>
                    <a:bodyPr/>
                    <a:lstStyle/>
                    <a:p>
                      <a:pPr algn="ctr" rtl="0" fontAlgn="ctr"/>
                      <a:r>
                        <a:rPr lang="ja-JP" altLang="en-US" sz="1100" b="0" i="0" u="none" strike="noStrike" dirty="0">
                          <a:solidFill>
                            <a:srgbClr val="000000"/>
                          </a:solidFill>
                          <a:effectLst/>
                          <a:latin typeface="HG丸ｺﾞｼｯｸM-PRO" panose="020F0400000000000000" pitchFamily="34" charset="-128"/>
                          <a:ea typeface="HG丸ｺﾞｼｯｸM-PRO" panose="020F0400000000000000" pitchFamily="34" charset="-128"/>
                        </a:rPr>
                        <a:t>西　棟</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en-US" altLang="ja-JP" sz="1050" b="0" i="0" u="none" strike="noStrike">
                          <a:solidFill>
                            <a:srgbClr val="000000"/>
                          </a:solidFill>
                          <a:effectLst/>
                          <a:latin typeface="HG丸ｺﾞｼｯｸM-PRO" panose="020F0400000000000000" pitchFamily="34" charset="-128"/>
                          <a:ea typeface="HG丸ｺﾞｼｯｸM-PRO" panose="020F0400000000000000" pitchFamily="34" charset="-128"/>
                        </a:rPr>
                        <a:t>19,500</a:t>
                      </a:r>
                      <a:r>
                        <a:rPr lang="ja-JP" altLang="en-US" sz="1050" b="0" i="0" u="none" strike="noStrike">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050" b="0" i="0" u="none" strike="noStrike">
                          <a:solidFill>
                            <a:srgbClr val="000000"/>
                          </a:solidFill>
                          <a:effectLst/>
                          <a:latin typeface="HG丸ｺﾞｼｯｸM-PRO" panose="020F0400000000000000" pitchFamily="34" charset="-128"/>
                          <a:ea typeface="HG丸ｺﾞｼｯｸM-PRO" panose="020F0400000000000000" pitchFamily="34" charset="-128"/>
                        </a:rPr>
                        <a:t>8,800</a:t>
                      </a:r>
                      <a:r>
                        <a:rPr lang="ja-JP" altLang="en-US" sz="1050" b="0" i="0" u="none" strike="noStrike">
                          <a:solidFill>
                            <a:srgbClr val="000000"/>
                          </a:solidFill>
                          <a:effectLst/>
                          <a:latin typeface="HG丸ｺﾞｼｯｸM-PRO" panose="020F0400000000000000" pitchFamily="34" charset="-128"/>
                          <a:ea typeface="HG丸ｺﾞｼｯｸM-PRO" panose="020F0400000000000000" pitchFamily="34" charset="-128"/>
                        </a:rPr>
                        <a:t>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dirty="0">
                          <a:solidFill>
                            <a:srgbClr val="000000"/>
                          </a:solidFill>
                          <a:effectLst/>
                          <a:latin typeface="Arial" panose="020B0604020202020204" pitchFamily="34" charset="0"/>
                          <a:ea typeface="ＭＳ Ｐゴシック" panose="020B0600070205080204" pitchFamily="50" charset="-128"/>
                        </a:rPr>
                        <a:t>　</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54325984"/>
                  </a:ext>
                </a:extLst>
              </a:tr>
            </a:tbl>
          </a:graphicData>
        </a:graphic>
      </p:graphicFrame>
      <p:grpSp>
        <p:nvGrpSpPr>
          <p:cNvPr id="15" name="グループ化 14"/>
          <p:cNvGrpSpPr/>
          <p:nvPr/>
        </p:nvGrpSpPr>
        <p:grpSpPr>
          <a:xfrm>
            <a:off x="183737" y="6992855"/>
            <a:ext cx="1425390" cy="390043"/>
            <a:chOff x="2057025" y="3661889"/>
            <a:chExt cx="1425390" cy="360040"/>
          </a:xfrm>
          <a:solidFill>
            <a:schemeClr val="accent5"/>
          </a:solidFill>
        </p:grpSpPr>
        <p:sp>
          <p:nvSpPr>
            <p:cNvPr id="16" name="角丸四角形 15"/>
            <p:cNvSpPr/>
            <p:nvPr/>
          </p:nvSpPr>
          <p:spPr>
            <a:xfrm>
              <a:off x="2069633" y="3661889"/>
              <a:ext cx="1412782"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正方形/長方形 16"/>
            <p:cNvSpPr/>
            <p:nvPr/>
          </p:nvSpPr>
          <p:spPr>
            <a:xfrm>
              <a:off x="2057025" y="3685653"/>
              <a:ext cx="1425390"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面会について</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18" name="正方形/長方形 17"/>
          <p:cNvSpPr/>
          <p:nvPr/>
        </p:nvSpPr>
        <p:spPr>
          <a:xfrm>
            <a:off x="201255" y="7405767"/>
            <a:ext cx="6417676" cy="461665"/>
          </a:xfrm>
          <a:prstGeom prst="rect">
            <a:avLst/>
          </a:prstGeom>
        </p:spPr>
        <p:txBody>
          <a:bodyPr wrap="square">
            <a:spAutoFit/>
          </a:bodyPr>
          <a:lstStyle/>
          <a:p>
            <a:r>
              <a:rPr lang="en-US" altLang="ja-JP"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感染症の流行により、面会制限を行うことがあります。</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当院ホームページ等から最新の情報をご確認ください。</a:t>
            </a:r>
            <a:endParaRPr lang="ja-JP" altLang="ja-JP" sz="1200" dirty="0">
              <a:solidFill>
                <a:prstClr val="black"/>
              </a:solidFill>
              <a:latin typeface="HG丸ｺﾞｼｯｸM-PRO" pitchFamily="50" charset="-128"/>
              <a:ea typeface="HG丸ｺﾞｼｯｸM-PRO" pitchFamily="50" charset="-128"/>
            </a:endParaRPr>
          </a:p>
        </p:txBody>
      </p:sp>
      <p:grpSp>
        <p:nvGrpSpPr>
          <p:cNvPr id="19" name="グループ化 18"/>
          <p:cNvGrpSpPr/>
          <p:nvPr/>
        </p:nvGrpSpPr>
        <p:grpSpPr>
          <a:xfrm>
            <a:off x="172676" y="7938832"/>
            <a:ext cx="2872902" cy="390043"/>
            <a:chOff x="2057025" y="3661889"/>
            <a:chExt cx="2872902" cy="360040"/>
          </a:xfrm>
          <a:solidFill>
            <a:schemeClr val="accent5"/>
          </a:solidFill>
        </p:grpSpPr>
        <p:sp>
          <p:nvSpPr>
            <p:cNvPr id="20" name="角丸四角形 19"/>
            <p:cNvSpPr/>
            <p:nvPr/>
          </p:nvSpPr>
          <p:spPr>
            <a:xfrm>
              <a:off x="2069633" y="3661889"/>
              <a:ext cx="2845906"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正方形/長方形 20"/>
            <p:cNvSpPr/>
            <p:nvPr/>
          </p:nvSpPr>
          <p:spPr>
            <a:xfrm>
              <a:off x="2057025" y="3685653"/>
              <a:ext cx="2872902"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プライバシーの保護について</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22" name="正方形/長方形 21"/>
          <p:cNvSpPr/>
          <p:nvPr/>
        </p:nvSpPr>
        <p:spPr>
          <a:xfrm>
            <a:off x="188640" y="8328875"/>
            <a:ext cx="6408711" cy="1477328"/>
          </a:xfrm>
          <a:prstGeom prst="rect">
            <a:avLst/>
          </a:prstGeom>
        </p:spPr>
        <p:txBody>
          <a:bodyPr wrap="square">
            <a:spAutoFit/>
          </a:bodyPr>
          <a:lstStyle/>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面会</a:t>
            </a:r>
            <a:r>
              <a:rPr lang="ja-JP" altLang="ja-JP" sz="1200" dirty="0">
                <a:solidFill>
                  <a:prstClr val="black"/>
                </a:solidFill>
                <a:latin typeface="HG丸ｺﾞｼｯｸM-PRO" pitchFamily="50" charset="-128"/>
                <a:ea typeface="HG丸ｺﾞｼｯｸM-PRO" pitchFamily="50" charset="-128"/>
              </a:rPr>
              <a:t>を希望されない方や、入院していることを知らせてほしくない方は、看護師へ</a:t>
            </a:r>
            <a:r>
              <a:rPr lang="ja-JP" altLang="ja-JP" sz="1200" dirty="0" err="1" smtClean="0">
                <a:solidFill>
                  <a:prstClr val="black"/>
                </a:solidFill>
                <a:latin typeface="HG丸ｺﾞｼｯｸM-PRO" pitchFamily="50" charset="-128"/>
                <a:ea typeface="HG丸ｺﾞｼｯｸM-PRO" pitchFamily="50" charset="-128"/>
              </a:rPr>
              <a:t>お</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申し出</a:t>
            </a:r>
            <a:r>
              <a:rPr lang="ja-JP" altLang="ja-JP" sz="1200" dirty="0">
                <a:solidFill>
                  <a:prstClr val="black"/>
                </a:solidFill>
                <a:latin typeface="HG丸ｺﾞｼｯｸM-PRO" pitchFamily="50" charset="-128"/>
                <a:ea typeface="HG丸ｺﾞｼｯｸM-PRO" pitchFamily="50" charset="-128"/>
              </a:rPr>
              <a:t>ください。</a:t>
            </a:r>
            <a:r>
              <a:rPr lang="ja-JP" altLang="en-US" sz="1200" dirty="0">
                <a:solidFill>
                  <a:prstClr val="black"/>
                </a:solidFill>
                <a:latin typeface="HG丸ｺﾞｼｯｸM-PRO" pitchFamily="50" charset="-128"/>
                <a:ea typeface="HG丸ｺﾞｼｯｸM-PRO" pitchFamily="50" charset="-128"/>
              </a:rPr>
              <a:t>なお、</a:t>
            </a:r>
            <a:r>
              <a:rPr lang="ja-JP" altLang="ja-JP" sz="1200" dirty="0">
                <a:solidFill>
                  <a:prstClr val="black"/>
                </a:solidFill>
                <a:latin typeface="HG丸ｺﾞｼｯｸM-PRO" pitchFamily="50" charset="-128"/>
                <a:ea typeface="HG丸ｺﾞｼｯｸM-PRO" pitchFamily="50" charset="-128"/>
              </a:rPr>
              <a:t>面会制限を申し出られた方は、事前に来院されるご家族など</a:t>
            </a:r>
            <a:r>
              <a:rPr lang="ja-JP" altLang="ja-JP" sz="1200" dirty="0" smtClean="0">
                <a:solidFill>
                  <a:prstClr val="black"/>
                </a:solidFill>
                <a:latin typeface="HG丸ｺﾞｼｯｸM-PRO" pitchFamily="50" charset="-128"/>
                <a:ea typeface="HG丸ｺﾞｼｯｸM-PRO" pitchFamily="50" charset="-128"/>
              </a:rPr>
              <a:t>必</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要な</a:t>
            </a:r>
            <a:r>
              <a:rPr lang="ja-JP" altLang="ja-JP" sz="1200" dirty="0">
                <a:solidFill>
                  <a:prstClr val="black"/>
                </a:solidFill>
                <a:latin typeface="HG丸ｺﾞｼｯｸM-PRO" pitchFamily="50" charset="-128"/>
                <a:ea typeface="HG丸ｺﾞｼｯｸM-PRO" pitchFamily="50" charset="-128"/>
              </a:rPr>
              <a:t>方</a:t>
            </a:r>
            <a:r>
              <a:rPr lang="ja-JP" altLang="en-US" sz="1200" dirty="0">
                <a:solidFill>
                  <a:prstClr val="black"/>
                </a:solidFill>
                <a:latin typeface="HG丸ｺﾞｼｯｸM-PRO" pitchFamily="50" charset="-128"/>
                <a:ea typeface="HG丸ｺﾞｼｯｸM-PRO" pitchFamily="50" charset="-128"/>
              </a:rPr>
              <a:t>へ</a:t>
            </a:r>
            <a:r>
              <a:rPr lang="ja-JP" altLang="ja-JP" sz="1200" dirty="0">
                <a:solidFill>
                  <a:prstClr val="black"/>
                </a:solidFill>
                <a:latin typeface="HG丸ｺﾞｼｯｸM-PRO" pitchFamily="50" charset="-128"/>
                <a:ea typeface="HG丸ｺﾞｼｯｸM-PRO" pitchFamily="50" charset="-128"/>
              </a:rPr>
              <a:t>は病棟や部屋番号を知らせておいてください。</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病室</a:t>
            </a:r>
            <a:r>
              <a:rPr lang="ja-JP" altLang="ja-JP" sz="1200" dirty="0">
                <a:solidFill>
                  <a:prstClr val="black"/>
                </a:solidFill>
                <a:latin typeface="HG丸ｺﾞｼｯｸM-PRO" pitchFamily="50" charset="-128"/>
                <a:ea typeface="HG丸ｺﾞｼｯｸM-PRO" pitchFamily="50" charset="-128"/>
              </a:rPr>
              <a:t>の入口に患者氏名を掲示してほしくない方はお申し出ください。</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ご家族</a:t>
            </a:r>
            <a:r>
              <a:rPr lang="ja-JP" altLang="ja-JP" sz="1200" dirty="0">
                <a:solidFill>
                  <a:prstClr val="black"/>
                </a:solidFill>
                <a:latin typeface="HG丸ｺﾞｼｯｸM-PRO" pitchFamily="50" charset="-128"/>
                <a:ea typeface="HG丸ｺﾞｼｯｸM-PRO" pitchFamily="50" charset="-128"/>
              </a:rPr>
              <a:t>を含め、電話などによる「病状・その他患者さんに関するご質問」には</a:t>
            </a:r>
            <a:r>
              <a:rPr lang="ja-JP" altLang="ja-JP" sz="1200" dirty="0" smtClean="0">
                <a:solidFill>
                  <a:prstClr val="black"/>
                </a:solidFill>
                <a:latin typeface="HG丸ｺﾞｼｯｸM-PRO" pitchFamily="50" charset="-128"/>
                <a:ea typeface="HG丸ｺﾞｼｯｸM-PRO" pitchFamily="50" charset="-128"/>
              </a:rPr>
              <a:t>お答え</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できません</a:t>
            </a:r>
            <a:r>
              <a:rPr lang="ja-JP" altLang="ja-JP" sz="1200" dirty="0">
                <a:solidFill>
                  <a:prstClr val="black"/>
                </a:solidFill>
                <a:latin typeface="HG丸ｺﾞｼｯｸM-PRO" pitchFamily="50" charset="-128"/>
                <a:ea typeface="HG丸ｺﾞｼｯｸM-PRO" pitchFamily="50" charset="-128"/>
              </a:rPr>
              <a:t>。</a:t>
            </a:r>
            <a:endParaRPr lang="ja-JP" altLang="ja-JP" sz="1200" u="sng" dirty="0">
              <a:solidFill>
                <a:prstClr val="black"/>
              </a:solidFill>
              <a:latin typeface="HG丸ｺﾞｼｯｸM-PRO" pitchFamily="50" charset="-128"/>
              <a:ea typeface="HG丸ｺﾞｼｯｸM-PRO" pitchFamily="50" charset="-128"/>
            </a:endParaRPr>
          </a:p>
        </p:txBody>
      </p:sp>
      <p:grpSp>
        <p:nvGrpSpPr>
          <p:cNvPr id="23" name="グループ化 22"/>
          <p:cNvGrpSpPr/>
          <p:nvPr/>
        </p:nvGrpSpPr>
        <p:grpSpPr>
          <a:xfrm>
            <a:off x="172676" y="5817235"/>
            <a:ext cx="1632178" cy="390043"/>
            <a:chOff x="2057025" y="3661889"/>
            <a:chExt cx="1632178" cy="360040"/>
          </a:xfrm>
          <a:solidFill>
            <a:schemeClr val="accent5"/>
          </a:solidFill>
        </p:grpSpPr>
        <p:sp>
          <p:nvSpPr>
            <p:cNvPr id="24" name="角丸四角形 23"/>
            <p:cNvSpPr/>
            <p:nvPr/>
          </p:nvSpPr>
          <p:spPr>
            <a:xfrm>
              <a:off x="2069632" y="3661889"/>
              <a:ext cx="1619571"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5" name="正方形/長方形 24"/>
            <p:cNvSpPr/>
            <p:nvPr/>
          </p:nvSpPr>
          <p:spPr>
            <a:xfrm>
              <a:off x="2057025" y="3685653"/>
              <a:ext cx="1632178"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付添いについて</a:t>
              </a:r>
              <a:endParaRPr lang="ja-JP" altLang="ja-JP" sz="1600" dirty="0">
                <a:solidFill>
                  <a:schemeClr val="bg1"/>
                </a:solidFill>
                <a:latin typeface="HGS創英角ｺﾞｼｯｸUB" pitchFamily="50" charset="-128"/>
                <a:ea typeface="HGS創英角ｺﾞｼｯｸUB" pitchFamily="50" charset="-128"/>
              </a:endParaRPr>
            </a:p>
          </p:txBody>
        </p:sp>
      </p:grpSp>
      <p:sp>
        <p:nvSpPr>
          <p:cNvPr id="26" name="正方形/長方形 25"/>
          <p:cNvSpPr/>
          <p:nvPr/>
        </p:nvSpPr>
        <p:spPr>
          <a:xfrm>
            <a:off x="185284" y="6207278"/>
            <a:ext cx="6446255" cy="784830"/>
          </a:xfrm>
          <a:prstGeom prst="rect">
            <a:avLst/>
          </a:prstGeom>
        </p:spPr>
        <p:txBody>
          <a:bodyPr wrap="square">
            <a:spAutoFit/>
          </a:bodyPr>
          <a:lstStyle/>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患者</a:t>
            </a:r>
            <a:r>
              <a:rPr lang="ja-JP" altLang="ja-JP" sz="1200" dirty="0">
                <a:solidFill>
                  <a:prstClr val="black"/>
                </a:solidFill>
                <a:latin typeface="HG丸ｺﾞｼｯｸM-PRO" pitchFamily="50" charset="-128"/>
                <a:ea typeface="HG丸ｺﾞｼｯｸM-PRO" pitchFamily="50" charset="-128"/>
              </a:rPr>
              <a:t>負担による付添看護を行っていません。　　　　　　　　　　　　　</a:t>
            </a:r>
            <a:endParaRPr lang="ja-JP"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患者</a:t>
            </a:r>
            <a:r>
              <a:rPr lang="ja-JP" altLang="ja-JP" sz="1200" dirty="0">
                <a:solidFill>
                  <a:prstClr val="black"/>
                </a:solidFill>
                <a:latin typeface="HG丸ｺﾞｼｯｸM-PRO" pitchFamily="50" charset="-128"/>
                <a:ea typeface="HG丸ｺﾞｼｯｸM-PRO" pitchFamily="50" charset="-128"/>
              </a:rPr>
              <a:t>さんの病状や高齢者・乳幼児などでご家族等が付き添われるときは、担当医または</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看護師</a:t>
            </a:r>
            <a:r>
              <a:rPr lang="ja-JP" altLang="ja-JP" sz="1200" dirty="0">
                <a:solidFill>
                  <a:prstClr val="black"/>
                </a:solidFill>
                <a:latin typeface="HG丸ｺﾞｼｯｸM-PRO" pitchFamily="50" charset="-128"/>
                <a:ea typeface="HG丸ｺﾞｼｯｸM-PRO" pitchFamily="50" charset="-128"/>
              </a:rPr>
              <a:t>にご相談ください</a:t>
            </a:r>
            <a:r>
              <a:rPr lang="ja-JP" altLang="en-US" sz="1200" dirty="0">
                <a:solidFill>
                  <a:prstClr val="black"/>
                </a:solidFill>
                <a:latin typeface="HG丸ｺﾞｼｯｸM-PRO" pitchFamily="50" charset="-128"/>
                <a:ea typeface="HG丸ｺﾞｼｯｸM-PRO" pitchFamily="50" charset="-128"/>
              </a:rPr>
              <a:t>。</a:t>
            </a:r>
            <a:endParaRPr lang="ja-JP" altLang="ja-JP" sz="1200" u="sng" dirty="0">
              <a:solidFill>
                <a:prstClr val="black"/>
              </a:solidFill>
              <a:latin typeface="HG丸ｺﾞｼｯｸM-PRO" pitchFamily="50" charset="-128"/>
              <a:ea typeface="HG丸ｺﾞｼｯｸM-PRO" pitchFamily="50" charset="-128"/>
            </a:endParaRPr>
          </a:p>
        </p:txBody>
      </p:sp>
      <p:sp>
        <p:nvSpPr>
          <p:cNvPr id="27" name="正方形/長方形 26"/>
          <p:cNvSpPr/>
          <p:nvPr/>
        </p:nvSpPr>
        <p:spPr>
          <a:xfrm>
            <a:off x="3157059" y="9667636"/>
            <a:ext cx="545342" cy="253916"/>
          </a:xfrm>
          <a:prstGeom prst="rect">
            <a:avLst/>
          </a:prstGeom>
        </p:spPr>
        <p:txBody>
          <a:bodyPr wrap="none">
            <a:spAutoFit/>
          </a:bodyPr>
          <a:lstStyle/>
          <a:p>
            <a:r>
              <a:rPr lang="ja-JP" altLang="ja-JP" sz="1050" dirty="0">
                <a:solidFill>
                  <a:prstClr val="black"/>
                </a:solidFill>
              </a:rPr>
              <a:t>－</a:t>
            </a:r>
            <a:r>
              <a:rPr lang="ja-JP" altLang="en-US" sz="1050" dirty="0">
                <a:solidFill>
                  <a:prstClr val="black"/>
                </a:solidFill>
              </a:rPr>
              <a:t>５</a:t>
            </a:r>
            <a:r>
              <a:rPr lang="ja-JP" altLang="ja-JP" sz="1050" dirty="0">
                <a:solidFill>
                  <a:prstClr val="black"/>
                </a:solidFill>
              </a:rPr>
              <a:t>－</a:t>
            </a:r>
          </a:p>
        </p:txBody>
      </p:sp>
    </p:spTree>
    <p:extLst>
      <p:ext uri="{BB962C8B-B14F-4D97-AF65-F5344CB8AC3E}">
        <p14:creationId xmlns:p14="http://schemas.microsoft.com/office/powerpoint/2010/main" val="1868974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188640" y="272475"/>
            <a:ext cx="1838964" cy="390043"/>
            <a:chOff x="2057025" y="3661889"/>
            <a:chExt cx="1837944" cy="360040"/>
          </a:xfrm>
          <a:solidFill>
            <a:schemeClr val="accent5"/>
          </a:solidFill>
        </p:grpSpPr>
        <p:sp>
          <p:nvSpPr>
            <p:cNvPr id="6" name="角丸四角形 5"/>
            <p:cNvSpPr/>
            <p:nvPr/>
          </p:nvSpPr>
          <p:spPr>
            <a:xfrm>
              <a:off x="2069633" y="3661889"/>
              <a:ext cx="1825336"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正方形/長方形 6"/>
            <p:cNvSpPr/>
            <p:nvPr/>
          </p:nvSpPr>
          <p:spPr>
            <a:xfrm>
              <a:off x="2057025" y="3685651"/>
              <a:ext cx="1837944"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入院費の算定方法</a:t>
              </a:r>
            </a:p>
          </p:txBody>
        </p:sp>
      </p:grpSp>
      <p:sp>
        <p:nvSpPr>
          <p:cNvPr id="8" name="正方形/長方形 7"/>
          <p:cNvSpPr/>
          <p:nvPr/>
        </p:nvSpPr>
        <p:spPr>
          <a:xfrm>
            <a:off x="188640" y="704528"/>
            <a:ext cx="6408712" cy="784830"/>
          </a:xfrm>
          <a:prstGeom prst="rect">
            <a:avLst/>
          </a:prstGeom>
        </p:spPr>
        <p:txBody>
          <a:bodyPr wrap="square">
            <a:spAutoFit/>
          </a:bodyPr>
          <a:lstStyle/>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当院</a:t>
            </a:r>
            <a:r>
              <a:rPr lang="ja-JP" altLang="ja-JP" sz="1200" dirty="0">
                <a:solidFill>
                  <a:prstClr val="black"/>
                </a:solidFill>
                <a:latin typeface="HG丸ｺﾞｼｯｸM-PRO" pitchFamily="50" charset="-128"/>
                <a:ea typeface="HG丸ｺﾞｼｯｸM-PRO" pitchFamily="50" charset="-128"/>
              </a:rPr>
              <a:t>は、診断群分類包括支払制度（ＤＰＣ／ＰＤＰＳ）の対象病院です。</a:t>
            </a:r>
            <a:endParaRPr lang="en-US" altLang="ja-JP" sz="1200" u="sng"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一般</a:t>
            </a:r>
            <a:r>
              <a:rPr lang="ja-JP" altLang="ja-JP" sz="1200" dirty="0">
                <a:solidFill>
                  <a:prstClr val="black"/>
                </a:solidFill>
                <a:latin typeface="HG丸ｺﾞｼｯｸM-PRO" pitchFamily="50" charset="-128"/>
                <a:ea typeface="HG丸ｺﾞｼｯｸM-PRO" pitchFamily="50" charset="-128"/>
              </a:rPr>
              <a:t>病棟に入院された患者さんの入院診療費は「診断群分類区分」に基づいた「</a:t>
            </a:r>
            <a:r>
              <a:rPr lang="ja-JP" altLang="ja-JP" sz="1200" dirty="0" smtClean="0">
                <a:solidFill>
                  <a:prstClr val="black"/>
                </a:solidFill>
                <a:latin typeface="HG丸ｺﾞｼｯｸM-PRO" pitchFamily="50" charset="-128"/>
                <a:ea typeface="HG丸ｺﾞｼｯｸM-PRO" pitchFamily="50" charset="-128"/>
              </a:rPr>
              <a:t>包括</a:t>
            </a:r>
            <a:endParaRPr lang="en-US" altLang="ja-JP" sz="1200" dirty="0" smtClean="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支払</a:t>
            </a:r>
            <a:r>
              <a:rPr lang="ja-JP" altLang="ja-JP" sz="1200" dirty="0">
                <a:solidFill>
                  <a:prstClr val="black"/>
                </a:solidFill>
                <a:latin typeface="HG丸ｺﾞｼｯｸM-PRO" pitchFamily="50" charset="-128"/>
                <a:ea typeface="HG丸ｺﾞｼｯｸM-PRO" pitchFamily="50" charset="-128"/>
              </a:rPr>
              <a:t>方式」で計算します。</a:t>
            </a:r>
            <a:endParaRPr lang="ja-JP" altLang="ja-JP" sz="1200" u="sng" dirty="0">
              <a:solidFill>
                <a:prstClr val="black"/>
              </a:solidFill>
              <a:latin typeface="HG丸ｺﾞｼｯｸM-PRO" pitchFamily="50" charset="-128"/>
              <a:ea typeface="HG丸ｺﾞｼｯｸM-PRO" pitchFamily="50" charset="-128"/>
            </a:endParaRPr>
          </a:p>
        </p:txBody>
      </p:sp>
      <p:sp>
        <p:nvSpPr>
          <p:cNvPr id="9" name="正方形/長方形 8"/>
          <p:cNvSpPr/>
          <p:nvPr/>
        </p:nvSpPr>
        <p:spPr>
          <a:xfrm>
            <a:off x="431884" y="1496616"/>
            <a:ext cx="5768318" cy="477054"/>
          </a:xfrm>
          <a:prstGeom prst="rect">
            <a:avLst/>
          </a:prstGeom>
          <a:solidFill>
            <a:schemeClr val="accent5">
              <a:lumMod val="20000"/>
              <a:lumOff val="80000"/>
            </a:schemeClr>
          </a:solidFill>
        </p:spPr>
        <p:txBody>
          <a:bodyPr wrap="square">
            <a:spAutoFit/>
          </a:bodyPr>
          <a:lstStyle/>
          <a:p>
            <a:pPr>
              <a:lnSpc>
                <a:spcPct val="125000"/>
              </a:lnSpc>
            </a:pPr>
            <a:r>
              <a:rPr lang="en-US" altLang="ja-JP" sz="1000" dirty="0" smtClean="0">
                <a:solidFill>
                  <a:prstClr val="black"/>
                </a:solidFill>
                <a:latin typeface="HG丸ｺﾞｼｯｸM-PRO" pitchFamily="50" charset="-128"/>
                <a:ea typeface="HG丸ｺﾞｼｯｸM-PRO" pitchFamily="50" charset="-128"/>
              </a:rPr>
              <a:t>※</a:t>
            </a:r>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ＤＰＣ</a:t>
            </a:r>
            <a:r>
              <a:rPr lang="ja-JP" altLang="en-US" sz="1000" dirty="0">
                <a:solidFill>
                  <a:prstClr val="black"/>
                </a:solidFill>
                <a:latin typeface="HG丸ｺﾞｼｯｸM-PRO" pitchFamily="50" charset="-128"/>
                <a:ea typeface="HG丸ｺﾞｼｯｸM-PRO" pitchFamily="50" charset="-128"/>
              </a:rPr>
              <a:t>／ＰＤＰＳとは傷病名と手術・処置等の内容に応じて分類された「診断群分類区分</a:t>
            </a:r>
            <a:r>
              <a:rPr lang="ja-JP" altLang="en-US" sz="1000" dirty="0" smtClean="0">
                <a:solidFill>
                  <a:prstClr val="black"/>
                </a:solidFill>
                <a:latin typeface="HG丸ｺﾞｼｯｸM-PRO" pitchFamily="50" charset="-128"/>
                <a:ea typeface="HG丸ｺﾞｼｯｸM-PRO" pitchFamily="50" charset="-128"/>
              </a:rPr>
              <a:t>」　</a:t>
            </a:r>
            <a:endParaRPr lang="en-US" altLang="ja-JP" sz="1000" dirty="0" smtClean="0">
              <a:solidFill>
                <a:prstClr val="black"/>
              </a:solidFill>
              <a:latin typeface="HG丸ｺﾞｼｯｸM-PRO" pitchFamily="50" charset="-128"/>
              <a:ea typeface="HG丸ｺﾞｼｯｸM-PRO" pitchFamily="50" charset="-128"/>
            </a:endParaRPr>
          </a:p>
          <a:p>
            <a:pPr>
              <a:lnSpc>
                <a:spcPct val="125000"/>
              </a:lnSpc>
            </a:pPr>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により</a:t>
            </a:r>
            <a:r>
              <a:rPr lang="ja-JP" altLang="en-US" sz="1000" dirty="0">
                <a:solidFill>
                  <a:prstClr val="black"/>
                </a:solidFill>
                <a:latin typeface="HG丸ｺﾞｼｯｸM-PRO" pitchFamily="50" charset="-128"/>
                <a:ea typeface="HG丸ｺﾞｼｯｸM-PRO" pitchFamily="50" charset="-128"/>
              </a:rPr>
              <a:t>決められた、１日当たりの標準的な点数を基本に、入院日数に応じて計算する方式です。</a:t>
            </a:r>
          </a:p>
        </p:txBody>
      </p:sp>
      <p:sp>
        <p:nvSpPr>
          <p:cNvPr id="10" name="正方形/長方形 9"/>
          <p:cNvSpPr/>
          <p:nvPr/>
        </p:nvSpPr>
        <p:spPr>
          <a:xfrm>
            <a:off x="188640" y="1980435"/>
            <a:ext cx="6495060" cy="1708160"/>
          </a:xfrm>
          <a:prstGeom prst="rect">
            <a:avLst/>
          </a:prstGeom>
        </p:spPr>
        <p:txBody>
          <a:bodyPr wrap="square">
            <a:spAutoFit/>
          </a:bodyPr>
          <a:lstStyle/>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ＤＰＣ</a:t>
            </a:r>
            <a:r>
              <a:rPr lang="ja-JP" altLang="ja-JP" sz="1200" dirty="0">
                <a:solidFill>
                  <a:prstClr val="black"/>
                </a:solidFill>
                <a:latin typeface="HG丸ｺﾞｼｯｸM-PRO" pitchFamily="50" charset="-128"/>
                <a:ea typeface="HG丸ｺﾞｼｯｸM-PRO" pitchFamily="50" charset="-128"/>
              </a:rPr>
              <a:t>／ＰＤＰＳでは、入院基本料・投薬料・注射料・検査料・レントゲンや</a:t>
            </a:r>
            <a:r>
              <a:rPr lang="ja-JP" altLang="ja-JP" sz="1200" dirty="0" smtClean="0">
                <a:solidFill>
                  <a:prstClr val="black"/>
                </a:solidFill>
                <a:latin typeface="HG丸ｺﾞｼｯｸM-PRO" pitchFamily="50" charset="-128"/>
                <a:ea typeface="HG丸ｺﾞｼｯｸM-PRO" pitchFamily="50" charset="-128"/>
              </a:rPr>
              <a:t>ＣＴなど</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の</a:t>
            </a:r>
            <a:r>
              <a:rPr lang="ja-JP" altLang="ja-JP" sz="1200" dirty="0">
                <a:solidFill>
                  <a:prstClr val="black"/>
                </a:solidFill>
                <a:latin typeface="HG丸ｺﾞｼｯｸM-PRO" pitchFamily="50" charset="-128"/>
                <a:ea typeface="HG丸ｺﾞｼｯｸM-PRO" pitchFamily="50" charset="-128"/>
              </a:rPr>
              <a:t>画像診断料等は入院１日あたりの定額医療費に含まれますが、手術・リハビリ・検査</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の</a:t>
            </a:r>
            <a:r>
              <a:rPr lang="ja-JP" altLang="ja-JP" sz="1200" dirty="0">
                <a:solidFill>
                  <a:prstClr val="black"/>
                </a:solidFill>
                <a:latin typeface="HG丸ｺﾞｼｯｸM-PRO" pitchFamily="50" charset="-128"/>
                <a:ea typeface="HG丸ｺﾞｼｯｸM-PRO" pitchFamily="50" charset="-128"/>
              </a:rPr>
              <a:t>一部（内視鏡検査・心臓カテーテル検査など）・放射線治療等は別途、「出来高払い</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方式</a:t>
            </a:r>
            <a:r>
              <a:rPr lang="ja-JP" altLang="ja-JP" sz="1200" dirty="0">
                <a:solidFill>
                  <a:prstClr val="black"/>
                </a:solidFill>
                <a:latin typeface="HG丸ｺﾞｼｯｸM-PRO" pitchFamily="50" charset="-128"/>
                <a:ea typeface="HG丸ｺﾞｼｯｸM-PRO" pitchFamily="50" charset="-128"/>
              </a:rPr>
              <a:t>」で計算されます。患者さんの状態・治療内容によってはＤＰＣ／ＰＤＰＳの対象</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外</a:t>
            </a:r>
            <a:r>
              <a:rPr lang="ja-JP" altLang="ja-JP" sz="1200" dirty="0">
                <a:solidFill>
                  <a:prstClr val="black"/>
                </a:solidFill>
                <a:latin typeface="HG丸ｺﾞｼｯｸM-PRO" pitchFamily="50" charset="-128"/>
                <a:ea typeface="HG丸ｺﾞｼｯｸM-PRO" pitchFamily="50" charset="-128"/>
              </a:rPr>
              <a:t>となり、すべて「出来高払い方式」となる場合があります。</a:t>
            </a:r>
          </a:p>
          <a:p>
            <a:pPr>
              <a:lnSpc>
                <a:spcPct val="125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食事代</a:t>
            </a:r>
            <a:r>
              <a:rPr lang="ja-JP" altLang="ja-JP" sz="1200" dirty="0">
                <a:solidFill>
                  <a:prstClr val="black"/>
                </a:solidFill>
                <a:latin typeface="HG丸ｺﾞｼｯｸM-PRO" pitchFamily="50" charset="-128"/>
                <a:ea typeface="HG丸ｺﾞｼｯｸM-PRO" pitchFamily="50" charset="-128"/>
              </a:rPr>
              <a:t>などの一部負担金や特別病室使用料、診断書料などの保険適用とならない費用は、</a:t>
            </a:r>
            <a:endParaRPr lang="en-US" altLang="ja-JP" sz="1200" dirty="0">
              <a:solidFill>
                <a:prstClr val="black"/>
              </a:solidFill>
              <a:latin typeface="HG丸ｺﾞｼｯｸM-PRO" pitchFamily="50" charset="-128"/>
              <a:ea typeface="HG丸ｺﾞｼｯｸM-PRO" pitchFamily="50" charset="-128"/>
            </a:endParaRPr>
          </a:p>
          <a:p>
            <a:pPr>
              <a:lnSpc>
                <a:spcPct val="125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a:t>
            </a:r>
            <a:r>
              <a:rPr lang="ja-JP" altLang="ja-JP" sz="1200" dirty="0">
                <a:solidFill>
                  <a:prstClr val="black"/>
                </a:solidFill>
                <a:latin typeface="HG丸ｺﾞｼｯｸM-PRO" pitchFamily="50" charset="-128"/>
                <a:ea typeface="HG丸ｺﾞｼｯｸM-PRO" pitchFamily="50" charset="-128"/>
              </a:rPr>
              <a:t>診療費に含まれませんので別途計算します。</a:t>
            </a:r>
          </a:p>
        </p:txBody>
      </p:sp>
      <p:sp>
        <p:nvSpPr>
          <p:cNvPr id="37" name="正方形/長方形 36"/>
          <p:cNvSpPr/>
          <p:nvPr/>
        </p:nvSpPr>
        <p:spPr>
          <a:xfrm>
            <a:off x="3157059" y="9667636"/>
            <a:ext cx="545342" cy="253916"/>
          </a:xfrm>
          <a:prstGeom prst="rect">
            <a:avLst/>
          </a:prstGeom>
        </p:spPr>
        <p:txBody>
          <a:bodyPr wrap="none">
            <a:spAutoFit/>
          </a:bodyPr>
          <a:lstStyle/>
          <a:p>
            <a:r>
              <a:rPr lang="ja-JP" altLang="ja-JP" sz="1050" dirty="0" smtClean="0">
                <a:solidFill>
                  <a:prstClr val="black"/>
                </a:solidFill>
              </a:rPr>
              <a:t>－</a:t>
            </a:r>
            <a:r>
              <a:rPr lang="ja-JP" altLang="en-US" sz="1050" dirty="0" smtClean="0">
                <a:solidFill>
                  <a:prstClr val="black"/>
                </a:solidFill>
              </a:rPr>
              <a:t>６</a:t>
            </a:r>
            <a:r>
              <a:rPr lang="ja-JP" altLang="ja-JP" sz="1050" dirty="0" smtClean="0">
                <a:solidFill>
                  <a:prstClr val="black"/>
                </a:solidFill>
              </a:rPr>
              <a:t>－</a:t>
            </a:r>
            <a:endParaRPr lang="ja-JP" altLang="ja-JP" sz="1050" dirty="0">
              <a:solidFill>
                <a:prstClr val="black"/>
              </a:solidFill>
            </a:endParaRPr>
          </a:p>
        </p:txBody>
      </p:sp>
      <p:grpSp>
        <p:nvGrpSpPr>
          <p:cNvPr id="3" name="グループ化 2"/>
          <p:cNvGrpSpPr/>
          <p:nvPr/>
        </p:nvGrpSpPr>
        <p:grpSpPr>
          <a:xfrm>
            <a:off x="224644" y="3732800"/>
            <a:ext cx="6408711" cy="2732368"/>
            <a:chOff x="260694" y="3156736"/>
            <a:chExt cx="6408711" cy="2732368"/>
          </a:xfrm>
        </p:grpSpPr>
        <p:grpSp>
          <p:nvGrpSpPr>
            <p:cNvPr id="12" name="グループ化 11"/>
            <p:cNvGrpSpPr/>
            <p:nvPr/>
          </p:nvGrpSpPr>
          <p:grpSpPr>
            <a:xfrm>
              <a:off x="395574" y="3233388"/>
              <a:ext cx="6129770" cy="2583708"/>
              <a:chOff x="324258" y="3129637"/>
              <a:chExt cx="6129770" cy="2583708"/>
            </a:xfrm>
          </p:grpSpPr>
          <p:sp>
            <p:nvSpPr>
              <p:cNvPr id="16" name="角丸四角形 15"/>
              <p:cNvSpPr/>
              <p:nvPr/>
            </p:nvSpPr>
            <p:spPr>
              <a:xfrm>
                <a:off x="393609" y="3479430"/>
                <a:ext cx="2369457" cy="1029659"/>
              </a:xfrm>
              <a:prstGeom prst="roundRect">
                <a:avLst/>
              </a:prstGeom>
              <a:ln w="12700">
                <a:solidFill>
                  <a:schemeClr val="accent3"/>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700" b="1"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pPr algn="just"/>
                <a:r>
                  <a:rPr lang="en-US" sz="70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pPr algn="just"/>
                <a:r>
                  <a:rPr lang="en-US" altLang="ja-JP" sz="700" kern="100" dirty="0">
                    <a:solidFill>
                      <a:prstClr val="black"/>
                    </a:solidFill>
                    <a:ea typeface="HG丸ｺﾞｼｯｸM-PRO"/>
                    <a:cs typeface="Times New Roman"/>
                  </a:rPr>
                  <a:t>※</a:t>
                </a:r>
                <a:r>
                  <a:rPr lang="ja-JP" altLang="en-US" sz="700" kern="100" dirty="0">
                    <a:solidFill>
                      <a:prstClr val="black"/>
                    </a:solidFill>
                    <a:ea typeface="HG丸ｺﾞｼｯｸM-PRO"/>
                    <a:cs typeface="Times New Roman"/>
                  </a:rPr>
                  <a:t>一部出来高部分となるものもあります。</a:t>
                </a:r>
                <a:endParaRPr lang="ja-JP" altLang="en-US" sz="1050" kern="100" dirty="0">
                  <a:solidFill>
                    <a:prstClr val="black"/>
                  </a:solidFill>
                  <a:ea typeface="ＭＳ 明朝"/>
                  <a:cs typeface="Times New Roman"/>
                </a:endParaRPr>
              </a:p>
              <a:p>
                <a:pPr algn="ctr"/>
                <a:r>
                  <a:rPr lang="en-US" sz="70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pPr algn="ctr"/>
                <a:r>
                  <a:rPr lang="en-US" sz="70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p:txBody>
          </p:sp>
          <p:sp>
            <p:nvSpPr>
              <p:cNvPr id="17" name="正方形/長方形 16"/>
              <p:cNvSpPr/>
              <p:nvPr/>
            </p:nvSpPr>
            <p:spPr>
              <a:xfrm>
                <a:off x="393608" y="4923095"/>
                <a:ext cx="4461517" cy="743880"/>
              </a:xfrm>
              <a:prstGeom prst="rect">
                <a:avLst/>
              </a:prstGeom>
              <a:ln w="12700">
                <a:solidFill>
                  <a:schemeClr val="accent3"/>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sz="1050" b="1"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r>
                  <a:rPr lang="en-US" sz="105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r>
                  <a:rPr lang="en-US" sz="105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r>
                  <a:rPr lang="en-US" sz="105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a:p>
                <a:r>
                  <a:rPr lang="en-US" sz="1050" kern="100" dirty="0">
                    <a:solidFill>
                      <a:prstClr val="black"/>
                    </a:solidFill>
                    <a:latin typeface="HG丸ｺﾞｼｯｸM-PRO"/>
                    <a:ea typeface="ＭＳ 明朝"/>
                    <a:cs typeface="Times New Roman"/>
                  </a:rPr>
                  <a:t> </a:t>
                </a:r>
                <a:endParaRPr lang="ja-JP" altLang="en-US" sz="1050" kern="100" dirty="0">
                  <a:solidFill>
                    <a:prstClr val="black"/>
                  </a:solidFill>
                  <a:ea typeface="ＭＳ 明朝"/>
                  <a:cs typeface="Times New Roman"/>
                </a:endParaRPr>
              </a:p>
            </p:txBody>
          </p:sp>
          <p:sp>
            <p:nvSpPr>
              <p:cNvPr id="18" name="正方形/長方形 17"/>
              <p:cNvSpPr/>
              <p:nvPr/>
            </p:nvSpPr>
            <p:spPr>
              <a:xfrm>
                <a:off x="5266601" y="3158943"/>
                <a:ext cx="452316" cy="2554402"/>
              </a:xfrm>
              <a:prstGeom prst="rect">
                <a:avLst/>
              </a:prstGeom>
              <a:noFill/>
              <a:ln w="12700" cap="flat" cmpd="sng" algn="ctr">
                <a:solidFill>
                  <a:schemeClr val="accent3"/>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altLang="en-US" sz="1000" b="1" kern="100" dirty="0">
                    <a:solidFill>
                      <a:prstClr val="black"/>
                    </a:solidFill>
                    <a:latin typeface="Century"/>
                    <a:ea typeface="HG丸ｺﾞｼｯｸM-PRO"/>
                    <a:cs typeface="Times New Roman"/>
                  </a:rPr>
                  <a:t>食事代などの一部負担金や保険適用外費用</a:t>
                </a:r>
                <a:endParaRPr lang="ja-JP" altLang="en-US" sz="1200" kern="100" dirty="0">
                  <a:solidFill>
                    <a:prstClr val="black"/>
                  </a:solidFill>
                  <a:latin typeface="Century"/>
                  <a:ea typeface="ＭＳ 明朝"/>
                  <a:cs typeface="Times New Roman"/>
                </a:endParaRPr>
              </a:p>
            </p:txBody>
          </p:sp>
          <p:sp>
            <p:nvSpPr>
              <p:cNvPr id="19" name="正方形/長方形 18"/>
              <p:cNvSpPr/>
              <p:nvPr/>
            </p:nvSpPr>
            <p:spPr>
              <a:xfrm>
                <a:off x="324258" y="3129637"/>
                <a:ext cx="4623334" cy="2583708"/>
              </a:xfrm>
              <a:prstGeom prst="rect">
                <a:avLst/>
              </a:prstGeom>
              <a:noFill/>
              <a:ln w="127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solidFill>
                    <a:prstClr val="white"/>
                  </a:solidFill>
                </a:endParaRPr>
              </a:p>
            </p:txBody>
          </p:sp>
          <p:sp>
            <p:nvSpPr>
              <p:cNvPr id="20" name="テキスト ボックス 2"/>
              <p:cNvSpPr txBox="1">
                <a:spLocks noChangeArrowheads="1"/>
              </p:cNvSpPr>
              <p:nvPr/>
            </p:nvSpPr>
            <p:spPr bwMode="auto">
              <a:xfrm>
                <a:off x="504213" y="3337080"/>
                <a:ext cx="1052579" cy="20879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just"/>
                <a:r>
                  <a:rPr lang="ja-JP" altLang="en-US" sz="1000" b="1" kern="100" dirty="0">
                    <a:solidFill>
                      <a:prstClr val="black"/>
                    </a:solidFill>
                    <a:latin typeface="Century"/>
                    <a:ea typeface="HG丸ｺﾞｼｯｸM-PRO"/>
                    <a:cs typeface="Times New Roman"/>
                  </a:rPr>
                  <a:t>包括支払部分</a:t>
                </a:r>
                <a:endParaRPr lang="ja-JP" altLang="en-US" sz="1000" kern="100" dirty="0">
                  <a:solidFill>
                    <a:prstClr val="black"/>
                  </a:solidFill>
                  <a:latin typeface="Century"/>
                  <a:ea typeface="ＭＳ 明朝"/>
                  <a:cs typeface="Times New Roman"/>
                </a:endParaRPr>
              </a:p>
            </p:txBody>
          </p:sp>
          <p:sp>
            <p:nvSpPr>
              <p:cNvPr id="21" name="テキスト ボックス 2"/>
              <p:cNvSpPr txBox="1">
                <a:spLocks noChangeArrowheads="1"/>
              </p:cNvSpPr>
              <p:nvPr/>
            </p:nvSpPr>
            <p:spPr bwMode="auto">
              <a:xfrm>
                <a:off x="541003" y="4777240"/>
                <a:ext cx="2000362" cy="291709"/>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r>
                  <a:rPr lang="ja-JP" altLang="en-US" sz="1000" b="1" kern="100" dirty="0">
                    <a:solidFill>
                      <a:prstClr val="black"/>
                    </a:solidFill>
                    <a:latin typeface="Century"/>
                    <a:ea typeface="HG丸ｺﾞｼｯｸM-PRO"/>
                    <a:cs typeface="Times New Roman"/>
                  </a:rPr>
                  <a:t>出来高支払部分（包括対象外）</a:t>
                </a:r>
                <a:endParaRPr lang="ja-JP" altLang="en-US" sz="1200" kern="100" dirty="0">
                  <a:solidFill>
                    <a:prstClr val="black"/>
                  </a:solidFill>
                  <a:latin typeface="Century"/>
                  <a:ea typeface="ＭＳ 明朝"/>
                  <a:cs typeface="Times New Roman"/>
                </a:endParaRPr>
              </a:p>
            </p:txBody>
          </p:sp>
          <p:sp>
            <p:nvSpPr>
              <p:cNvPr id="22" name="フローチャート: 代替処理 17"/>
              <p:cNvSpPr/>
              <p:nvPr/>
            </p:nvSpPr>
            <p:spPr>
              <a:xfrm>
                <a:off x="476672" y="3780690"/>
                <a:ext cx="2207642" cy="505505"/>
              </a:xfrm>
              <a:prstGeom prst="flowChartAlternateProcess">
                <a:avLst/>
              </a:prstGeom>
              <a:solidFill>
                <a:schemeClr val="accent5">
                  <a:lumMod val="20000"/>
                  <a:lumOff val="80000"/>
                </a:schemeClr>
              </a:solidFill>
              <a:ln w="12700">
                <a:solidFill>
                  <a:schemeClr val="accent3"/>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900" dirty="0">
                    <a:solidFill>
                      <a:prstClr val="black"/>
                    </a:solidFill>
                    <a:latin typeface="HG丸ｺﾞｼｯｸM-PRO" pitchFamily="50" charset="-128"/>
                    <a:ea typeface="HG丸ｺﾞｼｯｸM-PRO" pitchFamily="50" charset="-128"/>
                  </a:rPr>
                  <a:t>入院基本料、投薬料、注射料、検査料、</a:t>
                </a:r>
              </a:p>
              <a:p>
                <a:r>
                  <a:rPr lang="ja-JP" altLang="en-US" sz="900" dirty="0">
                    <a:solidFill>
                      <a:prstClr val="black"/>
                    </a:solidFill>
                    <a:latin typeface="HG丸ｺﾞｼｯｸM-PRO" pitchFamily="50" charset="-128"/>
                    <a:ea typeface="HG丸ｺﾞｼｯｸM-PRO" pitchFamily="50" charset="-128"/>
                  </a:rPr>
                  <a:t>画像診断料（レントゲン・</a:t>
                </a:r>
                <a:r>
                  <a:rPr lang="en-US" sz="900" dirty="0">
                    <a:solidFill>
                      <a:prstClr val="black"/>
                    </a:solidFill>
                    <a:latin typeface="HG丸ｺﾞｼｯｸM-PRO" pitchFamily="50" charset="-128"/>
                    <a:ea typeface="HG丸ｺﾞｼｯｸM-PRO" pitchFamily="50" charset="-128"/>
                  </a:rPr>
                  <a:t>CT</a:t>
                </a:r>
                <a:r>
                  <a:rPr lang="ja-JP" altLang="en-US" sz="900" dirty="0">
                    <a:solidFill>
                      <a:prstClr val="black"/>
                    </a:solidFill>
                    <a:latin typeface="HG丸ｺﾞｼｯｸM-PRO" pitchFamily="50" charset="-128"/>
                    <a:ea typeface="HG丸ｺﾞｼｯｸM-PRO" pitchFamily="50" charset="-128"/>
                  </a:rPr>
                  <a:t>等）等</a:t>
                </a:r>
              </a:p>
            </p:txBody>
          </p:sp>
          <p:sp>
            <p:nvSpPr>
              <p:cNvPr id="24" name="角丸四角形 23"/>
              <p:cNvSpPr/>
              <p:nvPr/>
            </p:nvSpPr>
            <p:spPr>
              <a:xfrm>
                <a:off x="431884" y="5018903"/>
                <a:ext cx="1629725" cy="609308"/>
              </a:xfrm>
              <a:prstGeom prst="roundRect">
                <a:avLst/>
              </a:prstGeom>
              <a:solidFill>
                <a:schemeClr val="accent5">
                  <a:lumMod val="20000"/>
                  <a:lumOff val="80000"/>
                </a:schemeClr>
              </a:solidFill>
              <a:ln w="12700">
                <a:solidFill>
                  <a:schemeClr val="accent3"/>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900" dirty="0">
                    <a:solidFill>
                      <a:prstClr val="black"/>
                    </a:solidFill>
                    <a:latin typeface="HG丸ｺﾞｼｯｸM-PRO" pitchFamily="50" charset="-128"/>
                    <a:ea typeface="HG丸ｺﾞｼｯｸM-PRO" pitchFamily="50" charset="-128"/>
                  </a:rPr>
                  <a:t>手術・麻酔・内視鏡検査</a:t>
                </a:r>
              </a:p>
              <a:p>
                <a:r>
                  <a:rPr lang="ja-JP" altLang="en-US" sz="900" dirty="0">
                    <a:solidFill>
                      <a:prstClr val="black"/>
                    </a:solidFill>
                    <a:latin typeface="HG丸ｺﾞｼｯｸM-PRO" pitchFamily="50" charset="-128"/>
                    <a:ea typeface="HG丸ｺﾞｼｯｸM-PRO" pitchFamily="50" charset="-128"/>
                  </a:rPr>
                  <a:t>リハビリ・心臓カテ検査</a:t>
                </a:r>
              </a:p>
              <a:p>
                <a:r>
                  <a:rPr lang="en-US" sz="900" dirty="0">
                    <a:solidFill>
                      <a:prstClr val="black"/>
                    </a:solidFill>
                    <a:latin typeface="HG丸ｺﾞｼｯｸM-PRO" pitchFamily="50" charset="-128"/>
                    <a:ea typeface="HG丸ｺﾞｼｯｸM-PRO" pitchFamily="50" charset="-128"/>
                  </a:rPr>
                  <a:t>1000</a:t>
                </a:r>
                <a:r>
                  <a:rPr lang="ja-JP" altLang="en-US" sz="900" dirty="0">
                    <a:solidFill>
                      <a:prstClr val="black"/>
                    </a:solidFill>
                    <a:latin typeface="HG丸ｺﾞｼｯｸM-PRO" pitchFamily="50" charset="-128"/>
                    <a:ea typeface="HG丸ｺﾞｼｯｸM-PRO" pitchFamily="50" charset="-128"/>
                  </a:rPr>
                  <a:t>点以上処置等</a:t>
                </a:r>
              </a:p>
            </p:txBody>
          </p:sp>
          <p:sp>
            <p:nvSpPr>
              <p:cNvPr id="25" name="角丸四角形 24"/>
              <p:cNvSpPr/>
              <p:nvPr/>
            </p:nvSpPr>
            <p:spPr>
              <a:xfrm>
                <a:off x="2088068" y="5018903"/>
                <a:ext cx="2728537" cy="609308"/>
              </a:xfrm>
              <a:prstGeom prst="roundRect">
                <a:avLst/>
              </a:prstGeom>
              <a:solidFill>
                <a:schemeClr val="accent5">
                  <a:lumMod val="20000"/>
                  <a:lumOff val="80000"/>
                </a:schemeClr>
              </a:solidFill>
              <a:ln w="12700">
                <a:solidFill>
                  <a:schemeClr val="accent3"/>
                </a:solidFill>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ja-JP" altLang="en-US" sz="900" dirty="0">
                    <a:solidFill>
                      <a:prstClr val="black"/>
                    </a:solidFill>
                    <a:latin typeface="HG丸ｺﾞｼｯｸM-PRO" pitchFamily="50" charset="-128"/>
                    <a:ea typeface="HG丸ｺﾞｼｯｸM-PRO" pitchFamily="50" charset="-128"/>
                  </a:rPr>
                  <a:t>患者さんごとに算定される入院基本料等加算</a:t>
                </a:r>
              </a:p>
              <a:p>
                <a:r>
                  <a:rPr lang="ja-JP" altLang="en-US" sz="900" dirty="0">
                    <a:solidFill>
                      <a:prstClr val="black"/>
                    </a:solidFill>
                    <a:latin typeface="HG丸ｺﾞｼｯｸM-PRO" pitchFamily="50" charset="-128"/>
                    <a:ea typeface="HG丸ｺﾞｼｯｸM-PRO" pitchFamily="50" charset="-128"/>
                  </a:rPr>
                  <a:t>包括対象外となる薬剤・材料の費用</a:t>
                </a:r>
              </a:p>
              <a:p>
                <a:r>
                  <a:rPr lang="ja-JP" altLang="en-US" sz="900" dirty="0">
                    <a:solidFill>
                      <a:prstClr val="black"/>
                    </a:solidFill>
                    <a:latin typeface="HG丸ｺﾞｼｯｸM-PRO" pitchFamily="50" charset="-128"/>
                    <a:ea typeface="HG丸ｺﾞｼｯｸM-PRO" pitchFamily="50" charset="-128"/>
                  </a:rPr>
                  <a:t>退院時処方等</a:t>
                </a:r>
              </a:p>
            </p:txBody>
          </p:sp>
          <p:sp>
            <p:nvSpPr>
              <p:cNvPr id="26" name="加算記号 25"/>
              <p:cNvSpPr/>
              <p:nvPr/>
            </p:nvSpPr>
            <p:spPr>
              <a:xfrm>
                <a:off x="1295158" y="4538456"/>
                <a:ext cx="295123" cy="252752"/>
              </a:xfrm>
              <a:prstGeom prst="mathPlus">
                <a:avLst/>
              </a:prstGeom>
              <a:solidFill>
                <a:srgbClr val="5B9BD5"/>
              </a:solidFill>
              <a:ln w="28575"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solidFill>
                    <a:prstClr val="black"/>
                  </a:solidFill>
                </a:endParaRPr>
              </a:p>
            </p:txBody>
          </p:sp>
          <p:sp>
            <p:nvSpPr>
              <p:cNvPr id="27" name="正方形/長方形 26"/>
              <p:cNvSpPr/>
              <p:nvPr/>
            </p:nvSpPr>
            <p:spPr>
              <a:xfrm>
                <a:off x="6010188" y="3156742"/>
                <a:ext cx="443840" cy="2556603"/>
              </a:xfrm>
              <a:prstGeom prst="rect">
                <a:avLst/>
              </a:prstGeom>
              <a:noFill/>
              <a:ln w="12700" cap="flat" cmpd="sng" algn="ctr">
                <a:solidFill>
                  <a:schemeClr val="accent3"/>
                </a:solidFill>
                <a:prstDash val="solid"/>
                <a:miter lim="800000"/>
              </a:ln>
              <a:effectLst/>
            </p:spPr>
            <p:txBody>
              <a:bodyPr rot="0" spcFirstLastPara="0" vert="eaVert" wrap="square" lIns="91440" tIns="45720" rIns="91440" bIns="45720" numCol="1" spcCol="0" rtlCol="0" fromWordArt="0" anchor="ctr" anchorCtr="0" forceAA="0" compatLnSpc="1">
                <a:prstTxWarp prst="textNoShape">
                  <a:avLst/>
                </a:prstTxWarp>
                <a:noAutofit/>
              </a:bodyPr>
              <a:lstStyle/>
              <a:p>
                <a:pPr algn="ctr"/>
                <a:r>
                  <a:rPr lang="ja-JP" altLang="en-US" sz="1100" b="1" kern="100" dirty="0">
                    <a:solidFill>
                      <a:prstClr val="black"/>
                    </a:solidFill>
                    <a:latin typeface="Century"/>
                    <a:ea typeface="HG丸ｺﾞｼｯｸM-PRO"/>
                    <a:cs typeface="Times New Roman"/>
                  </a:rPr>
                  <a:t>入　　院　　費</a:t>
                </a:r>
                <a:endParaRPr lang="ja-JP" altLang="en-US" sz="1600" kern="100" dirty="0">
                  <a:solidFill>
                    <a:prstClr val="black"/>
                  </a:solidFill>
                  <a:latin typeface="Century"/>
                  <a:ea typeface="ＭＳ 明朝"/>
                  <a:cs typeface="Times New Roman"/>
                </a:endParaRPr>
              </a:p>
            </p:txBody>
          </p:sp>
          <p:sp>
            <p:nvSpPr>
              <p:cNvPr id="28" name="右矢印 27"/>
              <p:cNvSpPr/>
              <p:nvPr/>
            </p:nvSpPr>
            <p:spPr>
              <a:xfrm>
                <a:off x="5762839" y="4538456"/>
                <a:ext cx="193409" cy="164839"/>
              </a:xfrm>
              <a:prstGeom prst="rightArrow">
                <a:avLst/>
              </a:prstGeom>
              <a:solidFill>
                <a:schemeClr val="accent1"/>
              </a:solidFill>
              <a:ln w="28575"/>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solidFill>
                    <a:prstClr val="white"/>
                  </a:solidFill>
                </a:endParaRPr>
              </a:p>
            </p:txBody>
          </p:sp>
          <p:sp>
            <p:nvSpPr>
              <p:cNvPr id="29" name="加算記号 28"/>
              <p:cNvSpPr/>
              <p:nvPr/>
            </p:nvSpPr>
            <p:spPr>
              <a:xfrm>
                <a:off x="4982266" y="4481312"/>
                <a:ext cx="277400" cy="241763"/>
              </a:xfrm>
              <a:prstGeom prst="mathPlus">
                <a:avLst/>
              </a:prstGeom>
              <a:solidFill>
                <a:srgbClr val="5B9BD5"/>
              </a:solidFill>
              <a:ln w="28575"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solidFill>
                    <a:prstClr val="black"/>
                  </a:solidFill>
                </a:endParaRPr>
              </a:p>
            </p:txBody>
          </p:sp>
          <p:sp>
            <p:nvSpPr>
              <p:cNvPr id="13" name="正方形/長方形 12"/>
              <p:cNvSpPr/>
              <p:nvPr/>
            </p:nvSpPr>
            <p:spPr>
              <a:xfrm>
                <a:off x="324258" y="3131427"/>
                <a:ext cx="3320432" cy="254257"/>
              </a:xfrm>
              <a:prstGeom prst="rect">
                <a:avLst/>
              </a:prstGeom>
            </p:spPr>
            <p:txBody>
              <a:bodyPr wrap="square">
                <a:spAutoFit/>
              </a:bodyPr>
              <a:lstStyle/>
              <a:p>
                <a:r>
                  <a:rPr lang="ja-JP" altLang="ja-JP" sz="1050" b="1" u="sng" dirty="0">
                    <a:solidFill>
                      <a:prstClr val="black"/>
                    </a:solidFill>
                    <a:latin typeface="HG丸ｺﾞｼｯｸM-PRO" pitchFamily="50" charset="-128"/>
                    <a:ea typeface="HG丸ｺﾞｼｯｸM-PRO" pitchFamily="50" charset="-128"/>
                  </a:rPr>
                  <a:t>入院診療費（ＤＰＣ／ＰＤＰＳの算定方法）</a:t>
                </a:r>
                <a:endParaRPr lang="ja-JP" altLang="en-US" sz="1050" dirty="0">
                  <a:solidFill>
                    <a:prstClr val="black"/>
                  </a:solidFill>
                  <a:latin typeface="HG丸ｺﾞｼｯｸM-PRO" pitchFamily="50" charset="-128"/>
                  <a:ea typeface="HG丸ｺﾞｼｯｸM-PRO" pitchFamily="50" charset="-128"/>
                </a:endParaRPr>
              </a:p>
            </p:txBody>
          </p:sp>
          <p:sp>
            <p:nvSpPr>
              <p:cNvPr id="14" name="テキスト ボックス 13"/>
              <p:cNvSpPr txBox="1"/>
              <p:nvPr/>
            </p:nvSpPr>
            <p:spPr>
              <a:xfrm>
                <a:off x="404664" y="4284746"/>
                <a:ext cx="2377574" cy="224343"/>
              </a:xfrm>
              <a:prstGeom prst="rect">
                <a:avLst/>
              </a:prstGeom>
              <a:noFill/>
            </p:spPr>
            <p:txBody>
              <a:bodyPr wrap="none" rtlCol="0">
                <a:spAutoFit/>
              </a:bodyPr>
              <a:lstStyle/>
              <a:p>
                <a:r>
                  <a:rPr lang="en-US" altLang="ja-JP" sz="900" dirty="0">
                    <a:solidFill>
                      <a:prstClr val="black"/>
                    </a:solidFill>
                    <a:latin typeface="HG丸ｺﾞｼｯｸM-PRO" pitchFamily="50" charset="-128"/>
                    <a:ea typeface="HG丸ｺﾞｼｯｸM-PRO" pitchFamily="50" charset="-128"/>
                  </a:rPr>
                  <a:t>※</a:t>
                </a:r>
                <a:r>
                  <a:rPr lang="ja-JP" altLang="en-US" sz="900" dirty="0">
                    <a:solidFill>
                      <a:prstClr val="black"/>
                    </a:solidFill>
                    <a:latin typeface="HG丸ｺﾞｼｯｸM-PRO" pitchFamily="50" charset="-128"/>
                    <a:ea typeface="HG丸ｺﾞｼｯｸM-PRO" pitchFamily="50" charset="-128"/>
                  </a:rPr>
                  <a:t>一部出来高部分となるものもあります。</a:t>
                </a:r>
              </a:p>
            </p:txBody>
          </p:sp>
          <p:sp>
            <p:nvSpPr>
              <p:cNvPr id="15" name="正方形/長方形 14"/>
              <p:cNvSpPr/>
              <p:nvPr/>
            </p:nvSpPr>
            <p:spPr>
              <a:xfrm>
                <a:off x="2780927" y="4157231"/>
                <a:ext cx="2184526" cy="224343"/>
              </a:xfrm>
              <a:prstGeom prst="rect">
                <a:avLst/>
              </a:prstGeom>
            </p:spPr>
            <p:txBody>
              <a:bodyPr wrap="square">
                <a:spAutoFit/>
              </a:bodyPr>
              <a:lstStyle/>
              <a:p>
                <a:r>
                  <a:rPr lang="ja-JP" altLang="ja-JP" sz="900" b="1" dirty="0">
                    <a:solidFill>
                      <a:prstClr val="black"/>
                    </a:solidFill>
                    <a:latin typeface="HG丸ｺﾞｼｯｸM-PRO" pitchFamily="50" charset="-128"/>
                    <a:ea typeface="HG丸ｺﾞｼｯｸM-PRO" pitchFamily="50" charset="-128"/>
                  </a:rPr>
                  <a:t>×入院日数×医療機関別係数×</a:t>
                </a:r>
                <a:r>
                  <a:rPr lang="en-US" altLang="ja-JP" sz="900" b="1" dirty="0">
                    <a:solidFill>
                      <a:prstClr val="black"/>
                    </a:solidFill>
                    <a:latin typeface="HG丸ｺﾞｼｯｸM-PRO" pitchFamily="50" charset="-128"/>
                    <a:ea typeface="HG丸ｺﾞｼｯｸM-PRO" pitchFamily="50" charset="-128"/>
                  </a:rPr>
                  <a:t>10</a:t>
                </a:r>
                <a:r>
                  <a:rPr lang="ja-JP" altLang="ja-JP" sz="900" b="1" dirty="0">
                    <a:solidFill>
                      <a:prstClr val="black"/>
                    </a:solidFill>
                    <a:latin typeface="HG丸ｺﾞｼｯｸM-PRO" pitchFamily="50" charset="-128"/>
                    <a:ea typeface="HG丸ｺﾞｼｯｸM-PRO" pitchFamily="50" charset="-128"/>
                  </a:rPr>
                  <a:t>円</a:t>
                </a:r>
                <a:endParaRPr lang="ja-JP" altLang="en-US" sz="900" dirty="0">
                  <a:solidFill>
                    <a:prstClr val="black"/>
                  </a:solidFill>
                  <a:latin typeface="HG丸ｺﾞｼｯｸM-PRO" pitchFamily="50" charset="-128"/>
                  <a:ea typeface="HG丸ｺﾞｼｯｸM-PRO" pitchFamily="50" charset="-128"/>
                </a:endParaRPr>
              </a:p>
            </p:txBody>
          </p:sp>
          <p:sp>
            <p:nvSpPr>
              <p:cNvPr id="2" name="テキスト ボックス 1"/>
              <p:cNvSpPr txBox="1"/>
              <p:nvPr/>
            </p:nvSpPr>
            <p:spPr>
              <a:xfrm>
                <a:off x="404664" y="3553104"/>
                <a:ext cx="2304256" cy="230832"/>
              </a:xfrm>
              <a:prstGeom prst="rect">
                <a:avLst/>
              </a:prstGeom>
              <a:noFill/>
            </p:spPr>
            <p:txBody>
              <a:bodyPr wrap="square" rtlCol="0">
                <a:spAutoFit/>
              </a:bodyPr>
              <a:lstStyle/>
              <a:p>
                <a:r>
                  <a:rPr lang="ja-JP" altLang="ja-JP" sz="900" b="1" kern="100" dirty="0">
                    <a:solidFill>
                      <a:prstClr val="black"/>
                    </a:solidFill>
                    <a:latin typeface="HG丸ｺﾞｼｯｸM-PRO" pitchFamily="50" charset="-128"/>
                    <a:ea typeface="HG丸ｺﾞｼｯｸM-PRO" pitchFamily="50" charset="-128"/>
                    <a:cs typeface="Times New Roman"/>
                  </a:rPr>
                  <a:t>診断群分類区分ごとの１日当たりの点数</a:t>
                </a:r>
                <a:endParaRPr lang="ja-JP" altLang="ja-JP" sz="900" kern="100" dirty="0">
                  <a:solidFill>
                    <a:prstClr val="black"/>
                  </a:solidFill>
                  <a:latin typeface="HG丸ｺﾞｼｯｸM-PRO" pitchFamily="50" charset="-128"/>
                  <a:ea typeface="HG丸ｺﾞｼｯｸM-PRO" pitchFamily="50" charset="-128"/>
                  <a:cs typeface="Times New Roman"/>
                </a:endParaRPr>
              </a:p>
            </p:txBody>
          </p:sp>
        </p:grpSp>
        <p:sp>
          <p:nvSpPr>
            <p:cNvPr id="38" name="正方形/長方形 37"/>
            <p:cNvSpPr/>
            <p:nvPr/>
          </p:nvSpPr>
          <p:spPr>
            <a:xfrm>
              <a:off x="260694" y="3156736"/>
              <a:ext cx="6408711" cy="2732368"/>
            </a:xfrm>
            <a:prstGeom prst="rect">
              <a:avLst/>
            </a:prstGeom>
            <a:no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64" name="グループ化 63"/>
          <p:cNvGrpSpPr/>
          <p:nvPr/>
        </p:nvGrpSpPr>
        <p:grpSpPr>
          <a:xfrm>
            <a:off x="190600" y="6583438"/>
            <a:ext cx="2872902" cy="390043"/>
            <a:chOff x="2057025" y="3661889"/>
            <a:chExt cx="2871307" cy="360040"/>
          </a:xfrm>
          <a:solidFill>
            <a:schemeClr val="accent5"/>
          </a:solidFill>
        </p:grpSpPr>
        <p:sp>
          <p:nvSpPr>
            <p:cNvPr id="65" name="角丸四角形 64"/>
            <p:cNvSpPr/>
            <p:nvPr/>
          </p:nvSpPr>
          <p:spPr>
            <a:xfrm>
              <a:off x="2069633" y="3661889"/>
              <a:ext cx="2824793"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2057025" y="3685652"/>
              <a:ext cx="2871307"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入院診療費が高額になるとき</a:t>
              </a:r>
            </a:p>
          </p:txBody>
        </p:sp>
      </p:grpSp>
      <p:sp>
        <p:nvSpPr>
          <p:cNvPr id="67" name="正方形/長方形 66"/>
          <p:cNvSpPr/>
          <p:nvPr/>
        </p:nvSpPr>
        <p:spPr>
          <a:xfrm>
            <a:off x="161419" y="7054013"/>
            <a:ext cx="6471935" cy="1565878"/>
          </a:xfrm>
          <a:prstGeom prst="rect">
            <a:avLst/>
          </a:prstGeom>
        </p:spPr>
        <p:txBody>
          <a:bodyPr wrap="square">
            <a:spAutoFit/>
          </a:bodyPr>
          <a:lstStyle/>
          <a:p>
            <a:pPr>
              <a:lnSpc>
                <a:spcPct val="114000"/>
              </a:lnSpc>
            </a:pPr>
            <a:r>
              <a:rPr lang="en-US" altLang="ja-JP" sz="1200" dirty="0">
                <a:latin typeface="HG丸ｺﾞｼｯｸM-PRO" pitchFamily="50" charset="-128"/>
                <a:ea typeface="HG丸ｺﾞｼｯｸM-PRO" pitchFamily="50" charset="-128"/>
              </a:rPr>
              <a:t>   </a:t>
            </a:r>
            <a:r>
              <a:rPr lang="ja-JP" altLang="ja-JP" sz="1200" dirty="0">
                <a:latin typeface="HG丸ｺﾞｼｯｸM-PRO" pitchFamily="50" charset="-128"/>
                <a:ea typeface="HG丸ｺﾞｼｯｸM-PRO" pitchFamily="50" charset="-128"/>
              </a:rPr>
              <a:t>「限度額適用</a:t>
            </a:r>
            <a:r>
              <a:rPr lang="ja-JP" altLang="ja-JP" sz="1200" dirty="0" smtClean="0">
                <a:latin typeface="HG丸ｺﾞｼｯｸM-PRO" pitchFamily="50" charset="-128"/>
                <a:ea typeface="HG丸ｺﾞｼｯｸM-PRO" pitchFamily="50" charset="-128"/>
              </a:rPr>
              <a:t>認定証」</a:t>
            </a:r>
            <a:r>
              <a:rPr lang="ja-JP" altLang="en-US" sz="1200" dirty="0" smtClean="0">
                <a:latin typeface="HG丸ｺﾞｼｯｸM-PRO" pitchFamily="50" charset="-128"/>
                <a:ea typeface="HG丸ｺﾞｼｯｸM-PRO" pitchFamily="50" charset="-128"/>
              </a:rPr>
              <a:t>又はマイナンバーカード</a:t>
            </a:r>
            <a:r>
              <a:rPr lang="ja-JP" altLang="ja-JP" sz="1200" dirty="0" smtClean="0">
                <a:latin typeface="HG丸ｺﾞｼｯｸM-PRO" pitchFamily="50" charset="-128"/>
                <a:ea typeface="HG丸ｺﾞｼｯｸM-PRO" pitchFamily="50" charset="-128"/>
              </a:rPr>
              <a:t>の</a:t>
            </a:r>
            <a:r>
              <a:rPr lang="ja-JP" altLang="ja-JP" sz="1200" dirty="0">
                <a:latin typeface="HG丸ｺﾞｼｯｸM-PRO" pitchFamily="50" charset="-128"/>
                <a:ea typeface="HG丸ｺﾞｼｯｸM-PRO" pitchFamily="50" charset="-128"/>
              </a:rPr>
              <a:t>ご提出で、医療費のお支払いが</a:t>
            </a:r>
            <a:r>
              <a:rPr lang="ja-JP" altLang="ja-JP" sz="1200" dirty="0" smtClean="0">
                <a:latin typeface="HG丸ｺﾞｼｯｸM-PRO" pitchFamily="50" charset="-128"/>
                <a:ea typeface="HG丸ｺﾞｼｯｸM-PRO" pitchFamily="50" charset="-128"/>
              </a:rPr>
              <a:t>自己負</a:t>
            </a:r>
            <a:r>
              <a:rPr lang="ja-JP" altLang="en-US" sz="1200" dirty="0" smtClean="0">
                <a:latin typeface="HG丸ｺﾞｼｯｸM-PRO" pitchFamily="50" charset="-128"/>
                <a:ea typeface="HG丸ｺﾞｼｯｸM-PRO" pitchFamily="50" charset="-128"/>
              </a:rPr>
              <a:t>　</a:t>
            </a:r>
            <a:endParaRPr lang="en-US" altLang="ja-JP" sz="1200" dirty="0" smtClean="0">
              <a:latin typeface="HG丸ｺﾞｼｯｸM-PRO" pitchFamily="50" charset="-128"/>
              <a:ea typeface="HG丸ｺﾞｼｯｸM-PRO" pitchFamily="50" charset="-128"/>
            </a:endParaRPr>
          </a:p>
          <a:p>
            <a:pPr>
              <a:lnSpc>
                <a:spcPct val="1140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担</a:t>
            </a:r>
            <a:r>
              <a:rPr lang="ja-JP" altLang="ja-JP" sz="1200" dirty="0">
                <a:latin typeface="HG丸ｺﾞｼｯｸM-PRO" pitchFamily="50" charset="-128"/>
                <a:ea typeface="HG丸ｺﾞｼｯｸM-PRO" pitchFamily="50" charset="-128"/>
              </a:rPr>
              <a:t>限度額までになります。</a:t>
            </a: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事前</a:t>
            </a:r>
            <a:r>
              <a:rPr lang="ja-JP" altLang="en-US" sz="1200" dirty="0">
                <a:latin typeface="HG丸ｺﾞｼｯｸM-PRO" pitchFamily="50" charset="-128"/>
                <a:ea typeface="HG丸ｺﾞｼｯｸM-PRO" pitchFamily="50" charset="-128"/>
              </a:rPr>
              <a:t>申請が必要です</a:t>
            </a:r>
            <a:r>
              <a:rPr lang="ja-JP" altLang="en-US" sz="1200" dirty="0" smtClean="0">
                <a:latin typeface="HG丸ｺﾞｼｯｸM-PRO" pitchFamily="50" charset="-128"/>
                <a:ea typeface="HG丸ｺﾞｼｯｸM-PRO" pitchFamily="50" charset="-128"/>
              </a:rPr>
              <a:t>。</a:t>
            </a:r>
            <a:r>
              <a:rPr lang="ja-JP" altLang="ja-JP" sz="1200" dirty="0" smtClean="0">
                <a:latin typeface="HG丸ｺﾞｼｯｸM-PRO" pitchFamily="50" charset="-128"/>
                <a:ea typeface="HG丸ｺﾞｼｯｸM-PRO" pitchFamily="50" charset="-128"/>
              </a:rPr>
              <a:t>限度</a:t>
            </a:r>
            <a:r>
              <a:rPr lang="ja-JP" altLang="ja-JP" sz="1200" dirty="0">
                <a:latin typeface="HG丸ｺﾞｼｯｸM-PRO" pitchFamily="50" charset="-128"/>
                <a:ea typeface="HG丸ｺﾞｼｯｸM-PRO" pitchFamily="50" charset="-128"/>
              </a:rPr>
              <a:t>額は所得区分によって</a:t>
            </a:r>
            <a:r>
              <a:rPr lang="ja-JP" altLang="ja-JP" sz="1200" dirty="0" smtClean="0">
                <a:latin typeface="HG丸ｺﾞｼｯｸM-PRO" pitchFamily="50" charset="-128"/>
                <a:ea typeface="HG丸ｺﾞｼｯｸM-PRO" pitchFamily="50" charset="-128"/>
              </a:rPr>
              <a:t>異なり</a:t>
            </a:r>
            <a:endParaRPr lang="en-US" altLang="ja-JP" sz="1200" dirty="0" smtClean="0">
              <a:latin typeface="HG丸ｺﾞｼｯｸM-PRO" pitchFamily="50" charset="-128"/>
              <a:ea typeface="HG丸ｺﾞｼｯｸM-PRO" pitchFamily="50" charset="-128"/>
            </a:endParaRPr>
          </a:p>
          <a:p>
            <a:pPr>
              <a:lnSpc>
                <a:spcPct val="114000"/>
              </a:lnSpc>
            </a:pPr>
            <a:r>
              <a:rPr lang="en-US" altLang="ja-JP" sz="1200" dirty="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ます</a:t>
            </a:r>
            <a:r>
              <a:rPr lang="ja-JP" altLang="ja-JP" sz="1200" dirty="0">
                <a:latin typeface="HG丸ｺﾞｼｯｸM-PRO" pitchFamily="50" charset="-128"/>
                <a:ea typeface="HG丸ｺﾞｼｯｸM-PRO" pitchFamily="50" charset="-128"/>
              </a:rPr>
              <a:t>。）</a:t>
            </a: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１か月</a:t>
            </a:r>
            <a:r>
              <a:rPr lang="ja-JP" altLang="ja-JP" sz="1200" dirty="0">
                <a:latin typeface="HG丸ｺﾞｼｯｸM-PRO" pitchFamily="50" charset="-128"/>
                <a:ea typeface="HG丸ｺﾞｼｯｸM-PRO" pitchFamily="50" charset="-128"/>
              </a:rPr>
              <a:t>単位（１日から月末まで）で計算しますので、月</a:t>
            </a:r>
            <a:r>
              <a:rPr lang="ja-JP" altLang="en-US" sz="1200" dirty="0">
                <a:latin typeface="HG丸ｺﾞｼｯｸM-PRO" pitchFamily="50" charset="-128"/>
                <a:ea typeface="HG丸ｺﾞｼｯｸM-PRO" pitchFamily="50" charset="-128"/>
              </a:rPr>
              <a:t>をまたぐ</a:t>
            </a:r>
            <a:r>
              <a:rPr lang="ja-JP" altLang="ja-JP" sz="1200" dirty="0">
                <a:latin typeface="HG丸ｺﾞｼｯｸM-PRO" pitchFamily="50" charset="-128"/>
                <a:ea typeface="HG丸ｺﾞｼｯｸM-PRO" pitchFamily="50" charset="-128"/>
              </a:rPr>
              <a:t>場合は該当に</a:t>
            </a:r>
            <a:r>
              <a:rPr lang="ja-JP" altLang="ja-JP" sz="1200" dirty="0" smtClean="0">
                <a:latin typeface="HG丸ｺﾞｼｯｸM-PRO" pitchFamily="50" charset="-128"/>
                <a:ea typeface="HG丸ｺﾞｼｯｸM-PRO" pitchFamily="50" charset="-128"/>
              </a:rPr>
              <a:t>ならない</a:t>
            </a:r>
            <a:endParaRPr lang="en-US" altLang="ja-JP" sz="1200" dirty="0" smtClean="0">
              <a:latin typeface="HG丸ｺﾞｼｯｸM-PRO" pitchFamily="50" charset="-128"/>
              <a:ea typeface="HG丸ｺﾞｼｯｸM-PRO" pitchFamily="50" charset="-128"/>
            </a:endParaRPr>
          </a:p>
          <a:p>
            <a:pPr>
              <a:lnSpc>
                <a:spcPct val="114000"/>
              </a:lnSpc>
            </a:pP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こともあります。</a:t>
            </a: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特別</a:t>
            </a:r>
            <a:r>
              <a:rPr lang="ja-JP" altLang="ja-JP" sz="1200" dirty="0">
                <a:latin typeface="HG丸ｺﾞｼｯｸM-PRO" pitchFamily="50" charset="-128"/>
                <a:ea typeface="HG丸ｺﾞｼｯｸM-PRO" pitchFamily="50" charset="-128"/>
              </a:rPr>
              <a:t>病室</a:t>
            </a:r>
            <a:r>
              <a:rPr lang="ja-JP" altLang="ja-JP" sz="1200" dirty="0" smtClean="0">
                <a:latin typeface="HG丸ｺﾞｼｯｸM-PRO" pitchFamily="50" charset="-128"/>
                <a:ea typeface="HG丸ｺﾞｼｯｸM-PRO" pitchFamily="50" charset="-128"/>
              </a:rPr>
              <a:t>使用料</a:t>
            </a:r>
            <a:r>
              <a:rPr lang="ja-JP" altLang="en-US" sz="1200" dirty="0" smtClean="0">
                <a:latin typeface="HG丸ｺﾞｼｯｸM-PRO" pitchFamily="50" charset="-128"/>
                <a:ea typeface="HG丸ｺﾞｼｯｸM-PRO" pitchFamily="50" charset="-128"/>
              </a:rPr>
              <a:t>等の</a:t>
            </a:r>
            <a:r>
              <a:rPr lang="ja-JP" altLang="ja-JP" sz="1200" dirty="0" smtClean="0">
                <a:latin typeface="HG丸ｺﾞｼｯｸM-PRO" pitchFamily="50" charset="-128"/>
                <a:ea typeface="HG丸ｺﾞｼｯｸM-PRO" pitchFamily="50" charset="-128"/>
              </a:rPr>
              <a:t>保険外負担分や</a:t>
            </a:r>
            <a:r>
              <a:rPr lang="ja-JP" altLang="ja-JP" sz="1200" dirty="0">
                <a:latin typeface="HG丸ｺﾞｼｯｸM-PRO" pitchFamily="50" charset="-128"/>
                <a:ea typeface="HG丸ｺﾞｼｯｸM-PRO" pitchFamily="50" charset="-128"/>
              </a:rPr>
              <a:t>食事負担額等は対象外です。</a:t>
            </a: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詳しく</a:t>
            </a:r>
            <a:r>
              <a:rPr lang="ja-JP" altLang="ja-JP" sz="1200" dirty="0">
                <a:latin typeface="HG丸ｺﾞｼｯｸM-PRO" pitchFamily="50" charset="-128"/>
                <a:ea typeface="HG丸ｺﾞｼｯｸM-PRO" pitchFamily="50" charset="-128"/>
              </a:rPr>
              <a:t>は保険者（お持ちの保険証の連絡先）へお問い合わせください。</a:t>
            </a:r>
          </a:p>
        </p:txBody>
      </p:sp>
      <p:sp>
        <p:nvSpPr>
          <p:cNvPr id="43" name="正方形/長方形 42"/>
          <p:cNvSpPr/>
          <p:nvPr/>
        </p:nvSpPr>
        <p:spPr>
          <a:xfrm>
            <a:off x="175760" y="9120239"/>
            <a:ext cx="6507940" cy="513346"/>
          </a:xfrm>
          <a:prstGeom prst="rect">
            <a:avLst/>
          </a:prstGeom>
        </p:spPr>
        <p:txBody>
          <a:bodyPr wrap="square">
            <a:spAutoFit/>
          </a:bodyPr>
          <a:lstStyle/>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退院</a:t>
            </a:r>
            <a:r>
              <a:rPr lang="ja-JP" altLang="ja-JP" sz="1200" dirty="0">
                <a:solidFill>
                  <a:prstClr val="black"/>
                </a:solidFill>
                <a:latin typeface="HG丸ｺﾞｼｯｸM-PRO" pitchFamily="50" charset="-128"/>
                <a:ea typeface="HG丸ｺﾞｼｯｸM-PRO" pitchFamily="50" charset="-128"/>
              </a:rPr>
              <a:t>時間は原則</a:t>
            </a:r>
            <a:r>
              <a:rPr lang="ja-JP" altLang="ja-JP" sz="1200" dirty="0" smtClean="0">
                <a:solidFill>
                  <a:prstClr val="black"/>
                </a:solidFill>
                <a:latin typeface="HG丸ｺﾞｼｯｸM-PRO" pitchFamily="50" charset="-128"/>
                <a:ea typeface="HG丸ｺﾞｼｯｸM-PRO" pitchFamily="50" charset="-128"/>
              </a:rPr>
              <a:t>午前</a:t>
            </a:r>
            <a:r>
              <a:rPr lang="en-US" altLang="ja-JP" sz="1200" dirty="0" smtClean="0">
                <a:solidFill>
                  <a:prstClr val="black"/>
                </a:solidFill>
                <a:latin typeface="HG丸ｺﾞｼｯｸM-PRO" pitchFamily="50" charset="-128"/>
                <a:ea typeface="HG丸ｺﾞｼｯｸM-PRO" pitchFamily="50" charset="-128"/>
              </a:rPr>
              <a:t>10</a:t>
            </a:r>
            <a:r>
              <a:rPr lang="ja-JP" altLang="ja-JP" sz="1200" dirty="0" smtClean="0">
                <a:solidFill>
                  <a:prstClr val="black"/>
                </a:solidFill>
                <a:latin typeface="HG丸ｺﾞｼｯｸM-PRO" pitchFamily="50" charset="-128"/>
                <a:ea typeface="HG丸ｺﾞｼｯｸM-PRO" pitchFamily="50" charset="-128"/>
              </a:rPr>
              <a:t>：</a:t>
            </a:r>
            <a:r>
              <a:rPr lang="en-US" altLang="ja-JP" sz="1200" dirty="0" smtClean="0">
                <a:solidFill>
                  <a:prstClr val="black"/>
                </a:solidFill>
                <a:latin typeface="HG丸ｺﾞｼｯｸM-PRO" pitchFamily="50" charset="-128"/>
                <a:ea typeface="HG丸ｺﾞｼｯｸM-PRO" pitchFamily="50" charset="-128"/>
              </a:rPr>
              <a:t>00</a:t>
            </a:r>
            <a:r>
              <a:rPr lang="ja-JP" altLang="ja-JP" sz="1200" dirty="0" smtClean="0">
                <a:solidFill>
                  <a:prstClr val="black"/>
                </a:solidFill>
                <a:latin typeface="HG丸ｺﾞｼｯｸM-PRO" pitchFamily="50" charset="-128"/>
                <a:ea typeface="HG丸ｺﾞｼｯｸM-PRO" pitchFamily="50" charset="-128"/>
              </a:rPr>
              <a:t>頃</a:t>
            </a:r>
            <a:r>
              <a:rPr lang="ja-JP" altLang="ja-JP" sz="1200" dirty="0">
                <a:solidFill>
                  <a:prstClr val="black"/>
                </a:solidFill>
                <a:latin typeface="HG丸ｺﾞｼｯｸM-PRO" pitchFamily="50" charset="-128"/>
                <a:ea typeface="HG丸ｺﾞｼｯｸM-PRO" pitchFamily="50" charset="-128"/>
              </a:rPr>
              <a:t>となります。ご都合の悪い方は看護師にご相談ください。</a:t>
            </a:r>
            <a:endParaRPr lang="ja-JP" altLang="ja-JP" sz="1200" u="sng" dirty="0">
              <a:solidFill>
                <a:prstClr val="black"/>
              </a:solidFill>
              <a:latin typeface="HG丸ｺﾞｼｯｸM-PRO" pitchFamily="50" charset="-128"/>
              <a:ea typeface="HG丸ｺﾞｼｯｸM-PRO" pitchFamily="50" charset="-128"/>
            </a:endParaRPr>
          </a:p>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退院</a:t>
            </a:r>
            <a:r>
              <a:rPr lang="ja-JP" altLang="ja-JP" sz="1200" b="1" dirty="0">
                <a:solidFill>
                  <a:srgbClr val="FF0000"/>
                </a:solidFill>
                <a:latin typeface="HG丸ｺﾞｼｯｸM-PRO" pitchFamily="50" charset="-128"/>
                <a:ea typeface="HG丸ｺﾞｼｯｸM-PRO" pitchFamily="50" charset="-128"/>
              </a:rPr>
              <a:t>時は入院費などのお支払い後、診察券を受け取ってお帰りください。</a:t>
            </a:r>
            <a:endParaRPr lang="ja-JP" altLang="ja-JP" sz="1200" u="sng" dirty="0">
              <a:solidFill>
                <a:srgbClr val="FF0000"/>
              </a:solidFill>
              <a:latin typeface="HG丸ｺﾞｼｯｸM-PRO" pitchFamily="50" charset="-128"/>
              <a:ea typeface="HG丸ｺﾞｼｯｸM-PRO" pitchFamily="50" charset="-128"/>
            </a:endParaRPr>
          </a:p>
        </p:txBody>
      </p:sp>
      <p:grpSp>
        <p:nvGrpSpPr>
          <p:cNvPr id="44" name="グループ化 43"/>
          <p:cNvGrpSpPr/>
          <p:nvPr/>
        </p:nvGrpSpPr>
        <p:grpSpPr>
          <a:xfrm>
            <a:off x="190600" y="8670871"/>
            <a:ext cx="1218603" cy="390043"/>
            <a:chOff x="2057025" y="3661889"/>
            <a:chExt cx="1217926" cy="360040"/>
          </a:xfrm>
          <a:solidFill>
            <a:schemeClr val="accent5"/>
          </a:solidFill>
        </p:grpSpPr>
        <p:sp>
          <p:nvSpPr>
            <p:cNvPr id="45" name="角丸四角形 44"/>
            <p:cNvSpPr/>
            <p:nvPr/>
          </p:nvSpPr>
          <p:spPr>
            <a:xfrm>
              <a:off x="2069633" y="3661889"/>
              <a:ext cx="1205318"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正方形/長方形 45"/>
            <p:cNvSpPr/>
            <p:nvPr/>
          </p:nvSpPr>
          <p:spPr>
            <a:xfrm>
              <a:off x="2057025" y="3685651"/>
              <a:ext cx="1217926"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退院の手続</a:t>
              </a:r>
            </a:p>
          </p:txBody>
        </p:sp>
      </p:grpSp>
    </p:spTree>
    <p:extLst>
      <p:ext uri="{BB962C8B-B14F-4D97-AF65-F5344CB8AC3E}">
        <p14:creationId xmlns:p14="http://schemas.microsoft.com/office/powerpoint/2010/main" val="352313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188640" y="284574"/>
            <a:ext cx="1838965" cy="390043"/>
            <a:chOff x="2057025" y="3661889"/>
            <a:chExt cx="1837944" cy="360040"/>
          </a:xfrm>
          <a:solidFill>
            <a:schemeClr val="accent5"/>
          </a:solidFill>
        </p:grpSpPr>
        <p:sp>
          <p:nvSpPr>
            <p:cNvPr id="7" name="角丸四角形 6"/>
            <p:cNvSpPr/>
            <p:nvPr/>
          </p:nvSpPr>
          <p:spPr>
            <a:xfrm>
              <a:off x="2069633" y="3661889"/>
              <a:ext cx="1825336"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057025" y="3685651"/>
              <a:ext cx="1837944"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入院費のお支払い</a:t>
              </a:r>
            </a:p>
          </p:txBody>
        </p:sp>
      </p:grpSp>
      <p:sp>
        <p:nvSpPr>
          <p:cNvPr id="9" name="正方形/長方形 8"/>
          <p:cNvSpPr/>
          <p:nvPr/>
        </p:nvSpPr>
        <p:spPr>
          <a:xfrm>
            <a:off x="161420" y="704528"/>
            <a:ext cx="6147900" cy="1144865"/>
          </a:xfrm>
          <a:prstGeom prst="rect">
            <a:avLst/>
          </a:prstGeom>
        </p:spPr>
        <p:txBody>
          <a:bodyPr wrap="square">
            <a:spAutoFit/>
          </a:bodyPr>
          <a:lstStyle/>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入院費</a:t>
            </a:r>
            <a:r>
              <a:rPr lang="ja-JP" altLang="ja-JP" sz="1200" dirty="0">
                <a:latin typeface="HG丸ｺﾞｼｯｸM-PRO" pitchFamily="50" charset="-128"/>
                <a:ea typeface="HG丸ｺﾞｼｯｸM-PRO" pitchFamily="50" charset="-128"/>
              </a:rPr>
              <a:t>の請求書は毎月、月末締めで計算し、翌月の１０日頃病室にお届けします。</a:t>
            </a:r>
            <a:endParaRPr lang="en-US" altLang="ja-JP" sz="1200" u="sng" dirty="0">
              <a:latin typeface="HG丸ｺﾞｼｯｸM-PRO" pitchFamily="50" charset="-128"/>
              <a:ea typeface="HG丸ｺﾞｼｯｸM-PRO" pitchFamily="50" charset="-128"/>
            </a:endParaRPr>
          </a:p>
          <a:p>
            <a:pPr>
              <a:lnSpc>
                <a:spcPct val="114000"/>
              </a:lnSpc>
            </a:pP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月</a:t>
            </a:r>
            <a:r>
              <a:rPr lang="ja-JP" altLang="ja-JP" sz="1200" dirty="0">
                <a:latin typeface="HG丸ｺﾞｼｯｸM-PRO" pitchFamily="50" charset="-128"/>
                <a:ea typeface="HG丸ｺﾞｼｯｸM-PRO" pitchFamily="50" charset="-128"/>
              </a:rPr>
              <a:t>の途中で退院される方については、退院時に病室</a:t>
            </a:r>
            <a:r>
              <a:rPr lang="ja-JP" altLang="en-US" sz="1200" dirty="0">
                <a:latin typeface="HG丸ｺﾞｼｯｸM-PRO" pitchFamily="50" charset="-128"/>
                <a:ea typeface="HG丸ｺﾞｼｯｸM-PRO" pitchFamily="50" charset="-128"/>
              </a:rPr>
              <a:t>等でお渡しします</a:t>
            </a:r>
            <a:r>
              <a:rPr lang="ja-JP" altLang="ja-JP" sz="1200" dirty="0">
                <a:latin typeface="HG丸ｺﾞｼｯｸM-PRO" pitchFamily="50" charset="-128"/>
                <a:ea typeface="HG丸ｺﾞｼｯｸM-PRO" pitchFamily="50" charset="-128"/>
              </a:rPr>
              <a:t>。</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健康</a:t>
            </a:r>
            <a:r>
              <a:rPr lang="ja-JP" altLang="ja-JP" sz="1200" dirty="0">
                <a:latin typeface="HG丸ｺﾞｼｯｸM-PRO" pitchFamily="50" charset="-128"/>
                <a:ea typeface="HG丸ｺﾞｼｯｸM-PRO" pitchFamily="50" charset="-128"/>
              </a:rPr>
              <a:t>保険証のご提示がない場合は、</a:t>
            </a:r>
            <a:r>
              <a:rPr lang="ja-JP" altLang="en-US" sz="1200" dirty="0">
                <a:latin typeface="HG丸ｺﾞｼｯｸM-PRO" pitchFamily="50" charset="-128"/>
                <a:ea typeface="HG丸ｺﾞｼｯｸM-PRO" pitchFamily="50" charset="-128"/>
              </a:rPr>
              <a:t>全額</a:t>
            </a:r>
            <a:r>
              <a:rPr lang="ja-JP" altLang="ja-JP" sz="1200" dirty="0">
                <a:latin typeface="HG丸ｺﾞｼｯｸM-PRO" pitchFamily="50" charset="-128"/>
                <a:ea typeface="HG丸ｺﾞｼｯｸM-PRO" pitchFamily="50" charset="-128"/>
              </a:rPr>
              <a:t>自費請求となります。</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保険</a:t>
            </a:r>
            <a:r>
              <a:rPr lang="ja-JP" altLang="ja-JP" sz="1200" dirty="0">
                <a:latin typeface="HG丸ｺﾞｼｯｸM-PRO" pitchFamily="50" charset="-128"/>
                <a:ea typeface="HG丸ｺﾞｼｯｸM-PRO" pitchFamily="50" charset="-128"/>
              </a:rPr>
              <a:t>適用外の場合は、実費を請求します。</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お支払い</a:t>
            </a:r>
            <a:r>
              <a:rPr lang="ja-JP" altLang="ja-JP" sz="1200" dirty="0">
                <a:latin typeface="HG丸ｺﾞｼｯｸM-PRO" pitchFamily="50" charset="-128"/>
                <a:ea typeface="HG丸ｺﾞｼｯｸM-PRO" pitchFamily="50" charset="-128"/>
              </a:rPr>
              <a:t>方法・取扱時間等</a:t>
            </a:r>
            <a:endParaRPr lang="ja-JP" altLang="ja-JP" sz="1200" u="sng" dirty="0">
              <a:latin typeface="HG丸ｺﾞｼｯｸM-PRO" pitchFamily="50" charset="-128"/>
              <a:ea typeface="HG丸ｺﾞｼｯｸM-PRO" pitchFamily="50" charset="-128"/>
            </a:endParaRPr>
          </a:p>
        </p:txBody>
      </p:sp>
      <p:sp>
        <p:nvSpPr>
          <p:cNvPr id="10" name="正方形/長方形 9"/>
          <p:cNvSpPr/>
          <p:nvPr/>
        </p:nvSpPr>
        <p:spPr>
          <a:xfrm>
            <a:off x="161420" y="4594706"/>
            <a:ext cx="6408712" cy="934358"/>
          </a:xfrm>
          <a:prstGeom prst="rect">
            <a:avLst/>
          </a:prstGeom>
        </p:spPr>
        <p:txBody>
          <a:bodyPr wrap="square">
            <a:spAutoFit/>
          </a:bodyPr>
          <a:lstStyle/>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入院費</a:t>
            </a:r>
            <a:r>
              <a:rPr lang="ja-JP" altLang="ja-JP" sz="1200" dirty="0">
                <a:latin typeface="HG丸ｺﾞｼｯｸM-PRO" pitchFamily="50" charset="-128"/>
                <a:ea typeface="HG丸ｺﾞｼｯｸM-PRO" pitchFamily="50" charset="-128"/>
              </a:rPr>
              <a:t>は診療計算の都合により、退院後に追加請求させていただくことがあります。</a:t>
            </a:r>
            <a:endParaRPr lang="en-US" altLang="ja-JP" sz="1200" dirty="0">
              <a:latin typeface="HG丸ｺﾞｼｯｸM-PRO" pitchFamily="50" charset="-128"/>
              <a:ea typeface="HG丸ｺﾞｼｯｸM-PRO" pitchFamily="50" charset="-128"/>
            </a:endParaRPr>
          </a:p>
          <a:p>
            <a:pPr>
              <a:lnSpc>
                <a:spcPct val="114000"/>
              </a:lnSpc>
            </a:pPr>
            <a:r>
              <a:rPr lang="en-US" altLang="ja-JP" sz="1200" dirty="0">
                <a:latin typeface="HG丸ｺﾞｼｯｸM-PRO" pitchFamily="50" charset="-128"/>
                <a:ea typeface="HG丸ｺﾞｼｯｸM-PRO" pitchFamily="50" charset="-128"/>
              </a:rPr>
              <a:t>   </a:t>
            </a:r>
            <a:r>
              <a:rPr lang="ja-JP" altLang="ja-JP" sz="1200" dirty="0">
                <a:latin typeface="HG丸ｺﾞｼｯｸM-PRO" pitchFamily="50" charset="-128"/>
                <a:ea typeface="HG丸ｺﾞｼｯｸM-PRO" pitchFamily="50" charset="-128"/>
              </a:rPr>
              <a:t>（この場合、事前に電話などでお知らせします。）</a:t>
            </a:r>
            <a:endParaRPr lang="ja-JP" altLang="ja-JP" sz="1200" u="sng" dirty="0">
              <a:latin typeface="HG丸ｺﾞｼｯｸM-PRO" pitchFamily="50" charset="-128"/>
              <a:ea typeface="HG丸ｺﾞｼｯｸM-PRO" pitchFamily="50" charset="-128"/>
            </a:endParaRPr>
          </a:p>
          <a:p>
            <a:pPr>
              <a:lnSpc>
                <a:spcPct val="114000"/>
              </a:lnSpc>
            </a:pPr>
            <a:r>
              <a:rPr lang="ja-JP"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領収書</a:t>
            </a:r>
            <a:r>
              <a:rPr lang="ja-JP" altLang="ja-JP" sz="1200" dirty="0">
                <a:latin typeface="HG丸ｺﾞｼｯｸM-PRO" pitchFamily="50" charset="-128"/>
                <a:ea typeface="HG丸ｺﾞｼｯｸM-PRO" pitchFamily="50" charset="-128"/>
              </a:rPr>
              <a:t>は税金の申告時（医療費控除など）に必要な場合があります。大切に保管して</a:t>
            </a:r>
            <a:endParaRPr lang="en-US" altLang="ja-JP" sz="1200" dirty="0">
              <a:latin typeface="HG丸ｺﾞｼｯｸM-PRO" pitchFamily="50" charset="-128"/>
              <a:ea typeface="HG丸ｺﾞｼｯｸM-PRO" pitchFamily="50" charset="-128"/>
            </a:endParaRPr>
          </a:p>
          <a:p>
            <a:pPr>
              <a:lnSpc>
                <a:spcPct val="114000"/>
              </a:lnSpc>
            </a:pP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おいて</a:t>
            </a:r>
            <a:r>
              <a:rPr lang="ja-JP" altLang="ja-JP" sz="1200" dirty="0">
                <a:latin typeface="HG丸ｺﾞｼｯｸM-PRO" pitchFamily="50" charset="-128"/>
                <a:ea typeface="HG丸ｺﾞｼｯｸM-PRO" pitchFamily="50" charset="-128"/>
              </a:rPr>
              <a:t>ください。</a:t>
            </a:r>
            <a:r>
              <a:rPr lang="ja-JP" altLang="ja-JP" sz="1200" dirty="0">
                <a:solidFill>
                  <a:srgbClr val="FF0000"/>
                </a:solidFill>
                <a:latin typeface="HG丸ｺﾞｼｯｸM-PRO" pitchFamily="50" charset="-128"/>
                <a:ea typeface="HG丸ｺﾞｼｯｸM-PRO" pitchFamily="50" charset="-128"/>
              </a:rPr>
              <a:t>（領収証の再発行はいたしませんので、ご了承ください。）</a:t>
            </a:r>
            <a:endParaRPr lang="ja-JP" altLang="ja-JP" sz="1200" u="sng" dirty="0">
              <a:solidFill>
                <a:srgbClr val="FF0000"/>
              </a:solidFill>
              <a:latin typeface="HG丸ｺﾞｼｯｸM-PRO" pitchFamily="50" charset="-128"/>
              <a:ea typeface="HG丸ｺﾞｼｯｸM-PRO" pitchFamily="50" charset="-128"/>
            </a:endParaRPr>
          </a:p>
        </p:txBody>
      </p:sp>
      <p:grpSp>
        <p:nvGrpSpPr>
          <p:cNvPr id="11" name="グループ化 10"/>
          <p:cNvGrpSpPr/>
          <p:nvPr/>
        </p:nvGrpSpPr>
        <p:grpSpPr>
          <a:xfrm>
            <a:off x="161420" y="3798896"/>
            <a:ext cx="6507940" cy="794064"/>
            <a:chOff x="161420" y="3582872"/>
            <a:chExt cx="6243090" cy="794064"/>
          </a:xfrm>
        </p:grpSpPr>
        <p:sp>
          <p:nvSpPr>
            <p:cNvPr id="12" name="正方形/長方形 11"/>
            <p:cNvSpPr/>
            <p:nvPr/>
          </p:nvSpPr>
          <p:spPr>
            <a:xfrm>
              <a:off x="161420" y="3582872"/>
              <a:ext cx="6243090" cy="794064"/>
            </a:xfrm>
            <a:prstGeom prst="rect">
              <a:avLst/>
            </a:prstGeom>
          </p:spPr>
          <p:txBody>
            <a:bodyPr wrap="square">
              <a:spAutoFit/>
            </a:bodyPr>
            <a:lstStyle/>
            <a:p>
              <a:pPr>
                <a:lnSpc>
                  <a:spcPct val="114000"/>
                </a:lnSpc>
              </a:pPr>
              <a:r>
                <a:rPr lang="en-US" altLang="ja-JP" sz="1000" dirty="0">
                  <a:latin typeface="HG丸ｺﾞｼｯｸM-PRO" pitchFamily="50" charset="-128"/>
                  <a:ea typeface="HG丸ｺﾞｼｯｸM-PRO" pitchFamily="50" charset="-128"/>
                </a:rPr>
                <a:t>        </a:t>
              </a:r>
              <a:r>
                <a:rPr lang="ja-JP" altLang="ja-JP" sz="1000" dirty="0" smtClean="0">
                  <a:latin typeface="HG丸ｺﾞｼｯｸM-PRO" pitchFamily="50" charset="-128"/>
                  <a:ea typeface="HG丸ｺﾞｼｯｸM-PRO" pitchFamily="50" charset="-128"/>
                </a:rPr>
                <a:t>※</a:t>
              </a:r>
              <a:r>
                <a:rPr lang="ja-JP" altLang="en-US" sz="1000" dirty="0">
                  <a:latin typeface="HG丸ｺﾞｼｯｸM-PRO" pitchFamily="50" charset="-128"/>
                  <a:ea typeface="HG丸ｺﾞｼｯｸM-PRO" pitchFamily="50" charset="-128"/>
                </a:rPr>
                <a:t>　</a:t>
              </a:r>
              <a:r>
                <a:rPr lang="ja-JP" altLang="ja-JP" sz="1000" dirty="0" smtClean="0">
                  <a:latin typeface="HG丸ｺﾞｼｯｸM-PRO" pitchFamily="50" charset="-128"/>
                  <a:ea typeface="HG丸ｺﾞｼｯｸM-PRO" pitchFamily="50" charset="-128"/>
                </a:rPr>
                <a:t>お支払い</a:t>
              </a:r>
              <a:r>
                <a:rPr lang="ja-JP" altLang="ja-JP" sz="1000" dirty="0">
                  <a:latin typeface="HG丸ｺﾞｼｯｸM-PRO" pitchFamily="50" charset="-128"/>
                  <a:ea typeface="HG丸ｺﾞｼｯｸM-PRO" pitchFamily="50" charset="-128"/>
                </a:rPr>
                <a:t>の際は、窓口では請求書、自動支払機では請求書または診察券が必要です。</a:t>
              </a:r>
            </a:p>
            <a:p>
              <a:pPr>
                <a:lnSpc>
                  <a:spcPct val="114000"/>
                </a:lnSpc>
              </a:pPr>
              <a:r>
                <a:rPr lang="en-US" altLang="ja-JP" sz="1000" dirty="0">
                  <a:latin typeface="HG丸ｺﾞｼｯｸM-PRO" pitchFamily="50" charset="-128"/>
                  <a:ea typeface="HG丸ｺﾞｼｯｸM-PRO" pitchFamily="50" charset="-128"/>
                </a:rPr>
                <a:t>        </a:t>
              </a:r>
              <a:r>
                <a:rPr lang="ja-JP" altLang="ja-JP" sz="1000" dirty="0" smtClean="0">
                  <a:latin typeface="HG丸ｺﾞｼｯｸM-PRO" pitchFamily="50" charset="-128"/>
                  <a:ea typeface="HG丸ｺﾞｼｯｸM-PRO" pitchFamily="50" charset="-128"/>
                </a:rPr>
                <a:t>※</a:t>
              </a:r>
              <a:r>
                <a:rPr lang="ja-JP" altLang="en-US" sz="1000" dirty="0">
                  <a:latin typeface="HG丸ｺﾞｼｯｸM-PRO" pitchFamily="50" charset="-128"/>
                  <a:ea typeface="HG丸ｺﾞｼｯｸM-PRO" pitchFamily="50" charset="-128"/>
                </a:rPr>
                <a:t>　</a:t>
              </a:r>
              <a:r>
                <a:rPr lang="ja-JP" altLang="ja-JP" sz="1000" dirty="0" smtClean="0">
                  <a:latin typeface="HG丸ｺﾞｼｯｸM-PRO" pitchFamily="50" charset="-128"/>
                  <a:ea typeface="HG丸ｺﾞｼｯｸM-PRO" pitchFamily="50" charset="-128"/>
                </a:rPr>
                <a:t>自動</a:t>
              </a:r>
              <a:r>
                <a:rPr lang="ja-JP" altLang="ja-JP" sz="1000" dirty="0">
                  <a:latin typeface="HG丸ｺﾞｼｯｸM-PRO" pitchFamily="50" charset="-128"/>
                  <a:ea typeface="HG丸ｺﾞｼｯｸM-PRO" pitchFamily="50" charset="-128"/>
                </a:rPr>
                <a:t>支払機でクレジットを利用される場合は、</a:t>
              </a:r>
              <a:r>
                <a:rPr lang="ja-JP" altLang="ja-JP" sz="1000" u="dbl" dirty="0">
                  <a:latin typeface="HG丸ｺﾞｼｯｸM-PRO" pitchFamily="50" charset="-128"/>
                  <a:ea typeface="HG丸ｺﾞｼｯｸM-PRO" pitchFamily="50" charset="-128"/>
                </a:rPr>
                <a:t>４桁の暗証番号</a:t>
              </a:r>
              <a:r>
                <a:rPr lang="ja-JP" altLang="ja-JP" sz="1000" dirty="0">
                  <a:latin typeface="HG丸ｺﾞｼｯｸM-PRO" pitchFamily="50" charset="-128"/>
                  <a:ea typeface="HG丸ｺﾞｼｯｸM-PRO" pitchFamily="50" charset="-128"/>
                </a:rPr>
                <a:t>も必要となります。</a:t>
              </a:r>
              <a:endParaRPr lang="en-US" altLang="ja-JP" sz="1000" dirty="0">
                <a:latin typeface="HG丸ｺﾞｼｯｸM-PRO" pitchFamily="50" charset="-128"/>
                <a:ea typeface="HG丸ｺﾞｼｯｸM-PRO" pitchFamily="50" charset="-128"/>
              </a:endParaRPr>
            </a:p>
            <a:p>
              <a:pPr>
                <a:lnSpc>
                  <a:spcPct val="114000"/>
                </a:lnSpc>
              </a:pPr>
              <a:r>
                <a:rPr lang="en-US" altLang="ja-JP" sz="1000" dirty="0">
                  <a:latin typeface="HG丸ｺﾞｼｯｸM-PRO" pitchFamily="50" charset="-128"/>
                  <a:ea typeface="HG丸ｺﾞｼｯｸM-PRO" pitchFamily="50" charset="-128"/>
                </a:rPr>
                <a:t>        </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　出産</a:t>
              </a:r>
              <a:r>
                <a:rPr lang="ja-JP" altLang="en-US" sz="1000" dirty="0">
                  <a:latin typeface="HG丸ｺﾞｼｯｸM-PRO" pitchFamily="50" charset="-128"/>
                  <a:ea typeface="HG丸ｺﾞｼｯｸM-PRO" pitchFamily="50" charset="-128"/>
                </a:rPr>
                <a:t>の費用については、自動支払機で対応できません。現金の場合は  　</a:t>
              </a:r>
              <a:r>
                <a:rPr lang="en-US" altLang="ja-JP" sz="1000" dirty="0">
                  <a:latin typeface="HG丸ｺﾞｼｯｸM-PRO" pitchFamily="50" charset="-128"/>
                  <a:ea typeface="HG丸ｺﾞｼｯｸM-PRO" pitchFamily="50" charset="-128"/>
                </a:rPr>
                <a:t> </a:t>
              </a:r>
              <a:r>
                <a:rPr lang="ja-JP" altLang="en-US" sz="1000" dirty="0">
                  <a:latin typeface="HG丸ｺﾞｼｯｸM-PRO" pitchFamily="50" charset="-128"/>
                  <a:ea typeface="HG丸ｺﾞｼｯｸM-PRO" pitchFamily="50" charset="-128"/>
                </a:rPr>
                <a:t>番「支払窓口」を、</a:t>
              </a:r>
              <a:r>
                <a:rPr lang="en-US" altLang="ja-JP" sz="1000" dirty="0">
                  <a:latin typeface="HG丸ｺﾞｼｯｸM-PRO" pitchFamily="50" charset="-128"/>
                  <a:ea typeface="HG丸ｺﾞｼｯｸM-PRO" pitchFamily="50" charset="-128"/>
                </a:rPr>
                <a:t>          </a:t>
              </a:r>
            </a:p>
            <a:p>
              <a:pPr>
                <a:lnSpc>
                  <a:spcPct val="114000"/>
                </a:lnSpc>
              </a:pPr>
              <a:r>
                <a:rPr lang="en-US" altLang="ja-JP" sz="1000" dirty="0">
                  <a:latin typeface="HG丸ｺﾞｼｯｸM-PRO" pitchFamily="50" charset="-128"/>
                  <a:ea typeface="HG丸ｺﾞｼｯｸM-PRO" pitchFamily="50" charset="-128"/>
                </a:rPr>
                <a:t>           </a:t>
              </a:r>
              <a:r>
                <a:rPr lang="ja-JP" altLang="en-US" sz="1000" dirty="0" smtClean="0">
                  <a:latin typeface="HG丸ｺﾞｼｯｸM-PRO" pitchFamily="50" charset="-128"/>
                  <a:ea typeface="HG丸ｺﾞｼｯｸM-PRO" pitchFamily="50" charset="-128"/>
                </a:rPr>
                <a:t>クレジット</a:t>
              </a:r>
              <a:r>
                <a:rPr lang="ja-JP" altLang="en-US" sz="1000" dirty="0">
                  <a:latin typeface="HG丸ｺﾞｼｯｸM-PRO" pitchFamily="50" charset="-128"/>
                  <a:ea typeface="HG丸ｺﾞｼｯｸM-PRO" pitchFamily="50" charset="-128"/>
                </a:rPr>
                <a:t>の場合は東棟１０階入院費案内係（平日午前９：００～午後５：００）をご利用ください。</a:t>
              </a:r>
            </a:p>
          </p:txBody>
        </p:sp>
        <p:sp>
          <p:nvSpPr>
            <p:cNvPr id="13" name="テキスト ボックス 12"/>
            <p:cNvSpPr txBox="1"/>
            <p:nvPr/>
          </p:nvSpPr>
          <p:spPr>
            <a:xfrm>
              <a:off x="4622427" y="3979904"/>
              <a:ext cx="160869" cy="153888"/>
            </a:xfrm>
            <a:prstGeom prst="rect">
              <a:avLst/>
            </a:prstGeom>
            <a:solidFill>
              <a:schemeClr val="bg1"/>
            </a:solidFill>
            <a:ln>
              <a:solidFill>
                <a:schemeClr val="tx1"/>
              </a:solidFill>
            </a:ln>
          </p:spPr>
          <p:txBody>
            <a:bodyPr wrap="none" lIns="36000" tIns="0" rIns="36000" bIns="0" rtlCol="0">
              <a:spAutoFit/>
            </a:bodyPr>
            <a:lstStyle/>
            <a:p>
              <a:r>
                <a:rPr kumimoji="1" lang="ja-JP" altLang="en-US" sz="1000" b="1" dirty="0"/>
                <a:t>４</a:t>
              </a:r>
            </a:p>
          </p:txBody>
        </p:sp>
      </p:grpSp>
      <p:graphicFrame>
        <p:nvGraphicFramePr>
          <p:cNvPr id="14" name="表 13"/>
          <p:cNvGraphicFramePr>
            <a:graphicFrameLocks noGrp="1"/>
          </p:cNvGraphicFramePr>
          <p:nvPr>
            <p:extLst>
              <p:ext uri="{D42A27DB-BD31-4B8C-83A1-F6EECF244321}">
                <p14:modId xmlns:p14="http://schemas.microsoft.com/office/powerpoint/2010/main" val="1626597571"/>
              </p:ext>
            </p:extLst>
          </p:nvPr>
        </p:nvGraphicFramePr>
        <p:xfrm>
          <a:off x="342900" y="1849393"/>
          <a:ext cx="6254452" cy="1911884"/>
        </p:xfrm>
        <a:graphic>
          <a:graphicData uri="http://schemas.openxmlformats.org/drawingml/2006/table">
            <a:tbl>
              <a:tblPr/>
              <a:tblGrid>
                <a:gridCol w="925860">
                  <a:extLst>
                    <a:ext uri="{9D8B030D-6E8A-4147-A177-3AD203B41FA5}">
                      <a16:colId xmlns="" xmlns:a16="http://schemas.microsoft.com/office/drawing/2014/main" val="20000"/>
                    </a:ext>
                  </a:extLst>
                </a:gridCol>
                <a:gridCol w="504056">
                  <a:extLst>
                    <a:ext uri="{9D8B030D-6E8A-4147-A177-3AD203B41FA5}">
                      <a16:colId xmlns="" xmlns:a16="http://schemas.microsoft.com/office/drawing/2014/main" val="20001"/>
                    </a:ext>
                  </a:extLst>
                </a:gridCol>
                <a:gridCol w="1080120">
                  <a:extLst>
                    <a:ext uri="{9D8B030D-6E8A-4147-A177-3AD203B41FA5}">
                      <a16:colId xmlns="" xmlns:a16="http://schemas.microsoft.com/office/drawing/2014/main" val="20002"/>
                    </a:ext>
                  </a:extLst>
                </a:gridCol>
                <a:gridCol w="3744416">
                  <a:extLst>
                    <a:ext uri="{9D8B030D-6E8A-4147-A177-3AD203B41FA5}">
                      <a16:colId xmlns="" xmlns:a16="http://schemas.microsoft.com/office/drawing/2014/main" val="20003"/>
                    </a:ext>
                  </a:extLst>
                </a:gridCol>
              </a:tblGrid>
              <a:tr h="216024">
                <a:tc>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お支払い方法</a:t>
                      </a:r>
                    </a:p>
                  </a:txBody>
                  <a:tcPr marL="9185" marR="9185" marT="9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gridSpan="2">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取扱時間</a:t>
                      </a:r>
                    </a:p>
                  </a:txBody>
                  <a:tcPr marL="9185" marR="9185" marT="9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a:p>
                  </a:txBody>
                  <a:tcPr/>
                </a:tc>
                <a:tc>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取扱場所</a:t>
                      </a:r>
                    </a:p>
                  </a:txBody>
                  <a:tcPr marL="9185" marR="9185" marT="9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10000"/>
                  </a:ext>
                </a:extLst>
              </a:tr>
              <a:tr h="504056">
                <a:tc rowSpan="4">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現金または</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クレジット</a:t>
                      </a:r>
                    </a:p>
                  </a:txBody>
                  <a:tcPr marL="9185" marR="9185" marT="91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rtl="0" fontAlgn="ctr"/>
                      <a:r>
                        <a:rPr lang="ja-JP" altLang="en-US" sz="1100" b="0" i="0" u="none" strike="noStrike">
                          <a:solidFill>
                            <a:srgbClr val="000000"/>
                          </a:solidFill>
                          <a:effectLst/>
                          <a:latin typeface="HG丸ｺﾞｼｯｸM-PRO" pitchFamily="50" charset="-128"/>
                          <a:ea typeface="HG丸ｺﾞｼｯｸM-PRO" pitchFamily="50" charset="-128"/>
                        </a:rPr>
                        <a:t>平日</a:t>
                      </a:r>
                    </a:p>
                  </a:txBody>
                  <a:tcPr marL="9185" marR="9185" marT="91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午前</a:t>
                      </a:r>
                      <a:r>
                        <a:rPr lang="en-US" altLang="ja-JP" sz="1100" b="0" i="0" u="none" strike="noStrike" dirty="0">
                          <a:solidFill>
                            <a:srgbClr val="000000"/>
                          </a:solidFill>
                          <a:effectLst/>
                          <a:latin typeface="HG丸ｺﾞｼｯｸM-PRO" pitchFamily="50" charset="-128"/>
                          <a:ea typeface="HG丸ｺﾞｼｯｸM-PRO" pitchFamily="50" charset="-128"/>
                        </a:rPr>
                        <a:t>8</a:t>
                      </a:r>
                      <a:r>
                        <a:rPr lang="ja-JP" altLang="en-US" sz="1100" b="0" i="0" u="none" strike="noStrike" dirty="0">
                          <a:solidFill>
                            <a:srgbClr val="000000"/>
                          </a:solidFill>
                          <a:effectLst/>
                          <a:latin typeface="HG丸ｺﾞｼｯｸM-PRO" pitchFamily="50" charset="-128"/>
                          <a:ea typeface="HG丸ｺﾞｼｯｸM-PRO" pitchFamily="50" charset="-128"/>
                        </a:rPr>
                        <a:t>：</a:t>
                      </a:r>
                      <a:r>
                        <a:rPr lang="en-US" altLang="ja-JP" sz="1100" b="0" i="0" u="none" strike="noStrike" dirty="0">
                          <a:solidFill>
                            <a:srgbClr val="000000"/>
                          </a:solidFill>
                          <a:effectLst/>
                          <a:latin typeface="HG丸ｺﾞｼｯｸM-PRO" pitchFamily="50" charset="-128"/>
                          <a:ea typeface="HG丸ｺﾞｼｯｸM-PRO" pitchFamily="50" charset="-128"/>
                        </a:rPr>
                        <a:t>30</a:t>
                      </a:r>
                      <a:r>
                        <a:rPr lang="ja-JP" altLang="en-US" sz="1100" b="0" i="0" u="none" strike="noStrike" dirty="0">
                          <a:solidFill>
                            <a:srgbClr val="000000"/>
                          </a:solidFill>
                          <a:effectLst/>
                          <a:latin typeface="HG丸ｺﾞｼｯｸM-PRO" pitchFamily="50" charset="-128"/>
                          <a:ea typeface="HG丸ｺﾞｼｯｸM-PRO" pitchFamily="50" charset="-128"/>
                        </a:rPr>
                        <a:t>～</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午前</a:t>
                      </a:r>
                      <a:r>
                        <a:rPr lang="en-US" altLang="ja-JP" sz="1100" b="0" i="0" u="none" strike="noStrike" dirty="0">
                          <a:solidFill>
                            <a:srgbClr val="000000"/>
                          </a:solidFill>
                          <a:effectLst/>
                          <a:latin typeface="HG丸ｺﾞｼｯｸM-PRO" pitchFamily="50" charset="-128"/>
                          <a:ea typeface="HG丸ｺﾞｼｯｸM-PRO" pitchFamily="50" charset="-128"/>
                        </a:rPr>
                        <a:t>9</a:t>
                      </a:r>
                      <a:r>
                        <a:rPr lang="ja-JP" altLang="en-US" sz="1100" b="0" i="0" u="none" strike="noStrike" dirty="0">
                          <a:solidFill>
                            <a:srgbClr val="000000"/>
                          </a:solidFill>
                          <a:effectLst/>
                          <a:latin typeface="HG丸ｺﾞｼｯｸM-PRO" pitchFamily="50" charset="-128"/>
                          <a:ea typeface="HG丸ｺﾞｼｯｸM-PRO" pitchFamily="50" charset="-128"/>
                        </a:rPr>
                        <a:t>：</a:t>
                      </a:r>
                      <a:r>
                        <a:rPr lang="en-US" altLang="ja-JP" sz="1100" b="0" i="0" u="none" strike="noStrike" dirty="0">
                          <a:solidFill>
                            <a:srgbClr val="000000"/>
                          </a:solidFill>
                          <a:effectLst/>
                          <a:latin typeface="HG丸ｺﾞｼｯｸM-PRO" pitchFamily="50" charset="-128"/>
                          <a:ea typeface="HG丸ｺﾞｼｯｸM-PRO" pitchFamily="50" charset="-128"/>
                        </a:rPr>
                        <a:t>00</a:t>
                      </a:r>
                    </a:p>
                  </a:txBody>
                  <a:tcPr marL="9185" marR="9185" marT="91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ja-JP" altLang="en-US" sz="1100" b="0" i="0" u="none" strike="noStrike" dirty="0">
                          <a:solidFill>
                            <a:srgbClr val="000000"/>
                          </a:solidFill>
                          <a:effectLst/>
                          <a:latin typeface="HG丸ｺﾞｼｯｸM-PRO" pitchFamily="50" charset="-128"/>
                          <a:ea typeface="HG丸ｺﾞｼｯｸM-PRO" pitchFamily="50" charset="-128"/>
                        </a:rPr>
                        <a:t> 東棟１</a:t>
                      </a:r>
                      <a:r>
                        <a:rPr lang="en-US" altLang="ja-JP" sz="1100" b="0" i="0" u="none" strike="noStrike" dirty="0">
                          <a:solidFill>
                            <a:srgbClr val="000000"/>
                          </a:solidFill>
                          <a:effectLst/>
                          <a:latin typeface="HG丸ｺﾞｼｯｸM-PRO" pitchFamily="50" charset="-128"/>
                          <a:ea typeface="HG丸ｺﾞｼｯｸM-PRO" pitchFamily="50" charset="-128"/>
                        </a:rPr>
                        <a:t>F</a:t>
                      </a:r>
                      <a:r>
                        <a:rPr lang="ja-JP" altLang="en-US" sz="1100" b="0" i="0" u="none" strike="noStrike" dirty="0">
                          <a:solidFill>
                            <a:srgbClr val="000000"/>
                          </a:solidFill>
                          <a:effectLst/>
                          <a:latin typeface="HG丸ｺﾞｼｯｸM-PRO" pitchFamily="50" charset="-128"/>
                          <a:ea typeface="HG丸ｺﾞｼｯｸM-PRO" pitchFamily="50" charset="-128"/>
                        </a:rPr>
                        <a:t> 　  番「会計受付」（現金のみ）または</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 東棟１</a:t>
                      </a:r>
                      <a:r>
                        <a:rPr lang="en-US" altLang="ja-JP" sz="1100" b="0" i="0" u="none" strike="noStrike" dirty="0">
                          <a:solidFill>
                            <a:srgbClr val="000000"/>
                          </a:solidFill>
                          <a:effectLst/>
                          <a:latin typeface="HG丸ｺﾞｼｯｸM-PRO" pitchFamily="50" charset="-128"/>
                          <a:ea typeface="HG丸ｺﾞｼｯｸM-PRO" pitchFamily="50" charset="-128"/>
                        </a:rPr>
                        <a:t>F</a:t>
                      </a:r>
                      <a:r>
                        <a:rPr lang="ja-JP" altLang="en-US" sz="1100" b="0" i="0" u="none" strike="noStrike" dirty="0">
                          <a:solidFill>
                            <a:srgbClr val="000000"/>
                          </a:solidFill>
                          <a:effectLst/>
                          <a:latin typeface="HG丸ｺﾞｼｯｸM-PRO" pitchFamily="50" charset="-128"/>
                          <a:ea typeface="HG丸ｺﾞｼｯｸM-PRO" pitchFamily="50" charset="-128"/>
                        </a:rPr>
                        <a:t> 　  番前 自動支払機（クレジットは２回払まで）　　</a:t>
                      </a:r>
                    </a:p>
                  </a:txBody>
                  <a:tcPr marL="9185" marR="9185" marT="91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504056">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午前</a:t>
                      </a:r>
                      <a:r>
                        <a:rPr lang="en-US" altLang="ja-JP" sz="1100" b="0" i="0" u="none" strike="noStrike" dirty="0">
                          <a:solidFill>
                            <a:srgbClr val="000000"/>
                          </a:solidFill>
                          <a:effectLst/>
                          <a:latin typeface="HG丸ｺﾞｼｯｸM-PRO" pitchFamily="50" charset="-128"/>
                          <a:ea typeface="HG丸ｺﾞｼｯｸM-PRO" pitchFamily="50" charset="-128"/>
                        </a:rPr>
                        <a:t>9</a:t>
                      </a:r>
                      <a:r>
                        <a:rPr lang="ja-JP" altLang="en-US" sz="1100" b="0" i="0" u="none" strike="noStrike" dirty="0">
                          <a:solidFill>
                            <a:srgbClr val="000000"/>
                          </a:solidFill>
                          <a:effectLst/>
                          <a:latin typeface="HG丸ｺﾞｼｯｸM-PRO" pitchFamily="50" charset="-128"/>
                          <a:ea typeface="HG丸ｺﾞｼｯｸM-PRO" pitchFamily="50" charset="-128"/>
                        </a:rPr>
                        <a:t>：</a:t>
                      </a:r>
                      <a:r>
                        <a:rPr lang="en-US" altLang="ja-JP" sz="1100" b="0" i="0" u="none" strike="noStrike" dirty="0">
                          <a:solidFill>
                            <a:srgbClr val="000000"/>
                          </a:solidFill>
                          <a:effectLst/>
                          <a:latin typeface="HG丸ｺﾞｼｯｸM-PRO" pitchFamily="50" charset="-128"/>
                          <a:ea typeface="HG丸ｺﾞｼｯｸM-PRO" pitchFamily="50" charset="-128"/>
                        </a:rPr>
                        <a:t>00</a:t>
                      </a:r>
                      <a:r>
                        <a:rPr lang="ja-JP" altLang="en-US" sz="1100" b="0" i="0" u="none" strike="noStrike" dirty="0">
                          <a:solidFill>
                            <a:srgbClr val="000000"/>
                          </a:solidFill>
                          <a:effectLst/>
                          <a:latin typeface="HG丸ｺﾞｼｯｸM-PRO" pitchFamily="50" charset="-128"/>
                          <a:ea typeface="HG丸ｺﾞｼｯｸM-PRO" pitchFamily="50" charset="-128"/>
                        </a:rPr>
                        <a:t>～</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午後</a:t>
                      </a:r>
                      <a:r>
                        <a:rPr lang="en-US" altLang="ja-JP" sz="1100" b="0" i="0" u="none" strike="noStrike" dirty="0">
                          <a:solidFill>
                            <a:srgbClr val="000000"/>
                          </a:solidFill>
                          <a:effectLst/>
                          <a:latin typeface="HG丸ｺﾞｼｯｸM-PRO" pitchFamily="50" charset="-128"/>
                          <a:ea typeface="HG丸ｺﾞｼｯｸM-PRO" pitchFamily="50" charset="-128"/>
                        </a:rPr>
                        <a:t>5</a:t>
                      </a:r>
                      <a:r>
                        <a:rPr lang="ja-JP" altLang="en-US" sz="1100" b="0" i="0" u="none" strike="noStrike" dirty="0">
                          <a:solidFill>
                            <a:srgbClr val="000000"/>
                          </a:solidFill>
                          <a:effectLst/>
                          <a:latin typeface="HG丸ｺﾞｼｯｸM-PRO" pitchFamily="50" charset="-128"/>
                          <a:ea typeface="HG丸ｺﾞｼｯｸM-PRO" pitchFamily="50" charset="-128"/>
                        </a:rPr>
                        <a:t>：</a:t>
                      </a:r>
                      <a:r>
                        <a:rPr lang="en-US" altLang="ja-JP" sz="1100" b="0" i="0" u="none" strike="noStrike" dirty="0">
                          <a:solidFill>
                            <a:srgbClr val="000000"/>
                          </a:solidFill>
                          <a:effectLst/>
                          <a:latin typeface="HG丸ｺﾞｼｯｸM-PRO" pitchFamily="50" charset="-128"/>
                          <a:ea typeface="HG丸ｺﾞｼｯｸM-PRO" pitchFamily="50" charset="-128"/>
                        </a:rPr>
                        <a:t>00</a:t>
                      </a:r>
                    </a:p>
                  </a:txBody>
                  <a:tcPr marL="9185" marR="9185" marT="91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丸ｺﾞｼｯｸM-PRO" pitchFamily="50" charset="-128"/>
                          <a:ea typeface="HG丸ｺﾞｼｯｸM-PRO" pitchFamily="50" charset="-128"/>
                        </a:rPr>
                        <a:t> 東棟</a:t>
                      </a:r>
                      <a:r>
                        <a:rPr lang="en-US" altLang="ja-JP" sz="1100" b="0" i="0" u="none" strike="noStrike" dirty="0">
                          <a:solidFill>
                            <a:srgbClr val="000000"/>
                          </a:solidFill>
                          <a:effectLst/>
                          <a:latin typeface="HG丸ｺﾞｼｯｸM-PRO" pitchFamily="50" charset="-128"/>
                          <a:ea typeface="HG丸ｺﾞｼｯｸM-PRO" pitchFamily="50" charset="-128"/>
                        </a:rPr>
                        <a:t>1F</a:t>
                      </a:r>
                      <a:r>
                        <a:rPr lang="ja-JP" altLang="en-US" sz="1100" b="0" i="0" u="none" strike="noStrike" dirty="0">
                          <a:solidFill>
                            <a:srgbClr val="000000"/>
                          </a:solidFill>
                          <a:effectLst/>
                          <a:latin typeface="HG丸ｺﾞｼｯｸM-PRO" pitchFamily="50" charset="-128"/>
                          <a:ea typeface="HG丸ｺﾞｼｯｸM-PRO" pitchFamily="50" charset="-128"/>
                        </a:rPr>
                        <a:t>　　 番「支払窓口」（現金のみ）または</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 東棟</a:t>
                      </a:r>
                      <a:r>
                        <a:rPr lang="en-US" altLang="ja-JP" sz="1100" b="0" i="0" u="none" strike="noStrike" dirty="0">
                          <a:solidFill>
                            <a:srgbClr val="000000"/>
                          </a:solidFill>
                          <a:effectLst/>
                          <a:latin typeface="HG丸ｺﾞｼｯｸM-PRO" pitchFamily="50" charset="-128"/>
                          <a:ea typeface="HG丸ｺﾞｼｯｸM-PRO" pitchFamily="50" charset="-128"/>
                        </a:rPr>
                        <a:t>1F</a:t>
                      </a:r>
                      <a:r>
                        <a:rPr lang="ja-JP" altLang="en-US" sz="1100" b="0" i="0" u="none" strike="noStrike" dirty="0">
                          <a:solidFill>
                            <a:srgbClr val="000000"/>
                          </a:solidFill>
                          <a:effectLst/>
                          <a:latin typeface="HG丸ｺﾞｼｯｸM-PRO" pitchFamily="50" charset="-128"/>
                          <a:ea typeface="HG丸ｺﾞｼｯｸM-PRO" pitchFamily="50" charset="-128"/>
                        </a:rPr>
                        <a:t>　    番前 自動支払機（クレジットは２回払まで）</a:t>
                      </a:r>
                    </a:p>
                  </a:txBody>
                  <a:tcPr marL="9185" marR="9185" marT="91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58127">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午後</a:t>
                      </a:r>
                      <a:r>
                        <a:rPr lang="en-US" altLang="ja-JP" sz="1100" b="0" i="0" u="none" strike="noStrike" dirty="0">
                          <a:solidFill>
                            <a:srgbClr val="000000"/>
                          </a:solidFill>
                          <a:effectLst/>
                          <a:latin typeface="HG丸ｺﾞｼｯｸM-PRO" pitchFamily="50" charset="-128"/>
                          <a:ea typeface="HG丸ｺﾞｼｯｸM-PRO" pitchFamily="50" charset="-128"/>
                        </a:rPr>
                        <a:t>5</a:t>
                      </a:r>
                      <a:r>
                        <a:rPr lang="ja-JP" altLang="en-US" sz="1100" b="0" i="0" u="none" strike="noStrike" dirty="0">
                          <a:solidFill>
                            <a:srgbClr val="000000"/>
                          </a:solidFill>
                          <a:effectLst/>
                          <a:latin typeface="HG丸ｺﾞｼｯｸM-PRO" pitchFamily="50" charset="-128"/>
                          <a:ea typeface="HG丸ｺﾞｼｯｸM-PRO" pitchFamily="50" charset="-128"/>
                        </a:rPr>
                        <a:t>：</a:t>
                      </a:r>
                      <a:r>
                        <a:rPr lang="en-US" altLang="ja-JP" sz="1100" b="0" i="0" u="none" strike="noStrike" dirty="0">
                          <a:solidFill>
                            <a:srgbClr val="000000"/>
                          </a:solidFill>
                          <a:effectLst/>
                          <a:latin typeface="HG丸ｺﾞｼｯｸM-PRO" pitchFamily="50" charset="-128"/>
                          <a:ea typeface="HG丸ｺﾞｼｯｸM-PRO" pitchFamily="50" charset="-128"/>
                        </a:rPr>
                        <a:t>00</a:t>
                      </a:r>
                      <a:r>
                        <a:rPr lang="ja-JP" altLang="en-US" sz="1100" b="0" i="0" u="none" strike="noStrike" dirty="0">
                          <a:solidFill>
                            <a:srgbClr val="000000"/>
                          </a:solidFill>
                          <a:effectLst/>
                          <a:latin typeface="HG丸ｺﾞｼｯｸM-PRO" pitchFamily="50" charset="-128"/>
                          <a:ea typeface="HG丸ｺﾞｼｯｸM-PRO" pitchFamily="50" charset="-128"/>
                        </a:rPr>
                        <a:t>～</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翌日 午前</a:t>
                      </a:r>
                      <a:r>
                        <a:rPr lang="en-US" altLang="ja-JP" sz="1100" b="0" i="0" u="none" strike="noStrike" dirty="0">
                          <a:solidFill>
                            <a:srgbClr val="000000"/>
                          </a:solidFill>
                          <a:effectLst/>
                          <a:latin typeface="HG丸ｺﾞｼｯｸM-PRO" pitchFamily="50" charset="-128"/>
                          <a:ea typeface="HG丸ｺﾞｼｯｸM-PRO" pitchFamily="50" charset="-128"/>
                        </a:rPr>
                        <a:t>8</a:t>
                      </a:r>
                      <a:r>
                        <a:rPr lang="ja-JP" altLang="en-US" sz="1100" b="0" i="0" u="none" strike="noStrike" dirty="0">
                          <a:solidFill>
                            <a:srgbClr val="000000"/>
                          </a:solidFill>
                          <a:effectLst/>
                          <a:latin typeface="HG丸ｺﾞｼｯｸM-PRO" pitchFamily="50" charset="-128"/>
                          <a:ea typeface="HG丸ｺﾞｼｯｸM-PRO" pitchFamily="50" charset="-128"/>
                        </a:rPr>
                        <a:t>：</a:t>
                      </a:r>
                      <a:r>
                        <a:rPr lang="en-US" altLang="ja-JP" sz="1100" b="0" i="0" u="none" strike="noStrike" dirty="0">
                          <a:solidFill>
                            <a:srgbClr val="000000"/>
                          </a:solidFill>
                          <a:effectLst/>
                          <a:latin typeface="HG丸ｺﾞｼｯｸM-PRO" pitchFamily="50" charset="-128"/>
                          <a:ea typeface="HG丸ｺﾞｼｯｸM-PRO" pitchFamily="50" charset="-128"/>
                        </a:rPr>
                        <a:t>30</a:t>
                      </a:r>
                    </a:p>
                  </a:txBody>
                  <a:tcPr marL="9185" marR="9185" marT="91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l" fontAlgn="ctr"/>
                      <a:r>
                        <a:rPr lang="ja-JP" altLang="en-US" sz="1100" b="0" i="0" u="none" strike="noStrike" dirty="0">
                          <a:solidFill>
                            <a:srgbClr val="000000"/>
                          </a:solidFill>
                          <a:effectLst/>
                          <a:latin typeface="HG丸ｺﾞｼｯｸM-PRO" pitchFamily="50" charset="-128"/>
                          <a:ea typeface="HG丸ｺﾞｼｯｸM-PRO" pitchFamily="50" charset="-128"/>
                        </a:rPr>
                        <a:t> 東棟</a:t>
                      </a:r>
                      <a:r>
                        <a:rPr lang="en-US" altLang="ja-JP" sz="1100" b="0" i="0" u="none" strike="noStrike" dirty="0">
                          <a:solidFill>
                            <a:srgbClr val="000000"/>
                          </a:solidFill>
                          <a:effectLst/>
                          <a:latin typeface="HG丸ｺﾞｼｯｸM-PRO" pitchFamily="50" charset="-128"/>
                          <a:ea typeface="HG丸ｺﾞｼｯｸM-PRO" pitchFamily="50" charset="-128"/>
                        </a:rPr>
                        <a:t>1F</a:t>
                      </a:r>
                      <a:r>
                        <a:rPr lang="ja-JP" altLang="en-US" sz="1100" b="0" i="0" u="none" strike="noStrike" dirty="0">
                          <a:solidFill>
                            <a:srgbClr val="000000"/>
                          </a:solidFill>
                          <a:effectLst/>
                          <a:latin typeface="HG丸ｺﾞｼｯｸM-PRO" pitchFamily="50" charset="-128"/>
                          <a:ea typeface="HG丸ｺﾞｼｯｸM-PRO" pitchFamily="50" charset="-128"/>
                        </a:rPr>
                        <a:t>　　 番「救急外来窓口」前 自動支払機</a:t>
                      </a:r>
                      <a:br>
                        <a:rPr lang="ja-JP" altLang="en-US" sz="1100" b="0" i="0" u="none" strike="noStrike" dirty="0">
                          <a:solidFill>
                            <a:srgbClr val="000000"/>
                          </a:solidFill>
                          <a:effectLst/>
                          <a:latin typeface="HG丸ｺﾞｼｯｸM-PRO" pitchFamily="50" charset="-128"/>
                          <a:ea typeface="HG丸ｺﾞｼｯｸM-PRO" pitchFamily="50" charset="-128"/>
                        </a:rPr>
                      </a:br>
                      <a:r>
                        <a:rPr lang="ja-JP" altLang="en-US" sz="1100" b="0" i="0" u="none" strike="noStrike" dirty="0">
                          <a:solidFill>
                            <a:srgbClr val="000000"/>
                          </a:solidFill>
                          <a:effectLst/>
                          <a:latin typeface="HG丸ｺﾞｼｯｸM-PRO" pitchFamily="50" charset="-128"/>
                          <a:ea typeface="HG丸ｺﾞｼｯｸM-PRO" pitchFamily="50" charset="-128"/>
                        </a:rPr>
                        <a:t>（クレジットは</a:t>
                      </a:r>
                      <a:r>
                        <a:rPr lang="en-US" altLang="ja-JP" sz="1100" b="0" i="0" u="none" strike="noStrike" dirty="0">
                          <a:solidFill>
                            <a:srgbClr val="000000"/>
                          </a:solidFill>
                          <a:effectLst/>
                          <a:latin typeface="HG丸ｺﾞｼｯｸM-PRO" pitchFamily="50" charset="-128"/>
                          <a:ea typeface="HG丸ｺﾞｼｯｸM-PRO" pitchFamily="50" charset="-128"/>
                        </a:rPr>
                        <a:t>2</a:t>
                      </a:r>
                      <a:r>
                        <a:rPr lang="ja-JP" altLang="en-US" sz="1100" b="0" i="0" u="none" strike="noStrike" dirty="0">
                          <a:solidFill>
                            <a:srgbClr val="000000"/>
                          </a:solidFill>
                          <a:effectLst/>
                          <a:latin typeface="HG丸ｺﾞｼｯｸM-PRO" pitchFamily="50" charset="-128"/>
                          <a:ea typeface="HG丸ｺﾞｼｯｸM-PRO" pitchFamily="50" charset="-128"/>
                        </a:rPr>
                        <a:t>回払まで）</a:t>
                      </a:r>
                    </a:p>
                  </a:txBody>
                  <a:tcPr marL="9185" marR="9185" marT="918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9621">
                <a:tc vMerge="1">
                  <a:txBody>
                    <a:bodyPr/>
                    <a:lstStyle/>
                    <a:p>
                      <a:endParaRPr kumimoji="1" lang="ja-JP" altLang="en-US"/>
                    </a:p>
                  </a:txBody>
                  <a:tcPr/>
                </a:tc>
                <a:tc>
                  <a:txBody>
                    <a:bodyPr/>
                    <a:lstStyle/>
                    <a:p>
                      <a:pPr algn="ctr" rtl="0" fontAlgn="ctr"/>
                      <a:r>
                        <a:rPr lang="ja-JP" altLang="en-US" sz="1100" b="0" i="0" u="none" strike="noStrike" dirty="0">
                          <a:solidFill>
                            <a:srgbClr val="000000"/>
                          </a:solidFill>
                          <a:effectLst/>
                          <a:latin typeface="HG丸ｺﾞｼｯｸM-PRO" pitchFamily="50" charset="-128"/>
                          <a:ea typeface="HG丸ｺﾞｼｯｸM-PRO" pitchFamily="50" charset="-128"/>
                        </a:rPr>
                        <a:t>閉院日</a:t>
                      </a:r>
                    </a:p>
                  </a:txBody>
                  <a:tcPr marL="9185" marR="9185" marT="918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altLang="ja-JP" sz="1100" b="0" i="0" u="none" strike="noStrike" dirty="0">
                          <a:solidFill>
                            <a:srgbClr val="000000"/>
                          </a:solidFill>
                          <a:effectLst/>
                          <a:latin typeface="HG丸ｺﾞｼｯｸM-PRO" pitchFamily="50" charset="-128"/>
                          <a:ea typeface="HG丸ｺﾞｼｯｸM-PRO" pitchFamily="50" charset="-128"/>
                        </a:rPr>
                        <a:t>24</a:t>
                      </a:r>
                      <a:r>
                        <a:rPr lang="ja-JP" altLang="en-US" sz="1100" b="0" i="0" u="none" strike="noStrike" dirty="0">
                          <a:solidFill>
                            <a:srgbClr val="000000"/>
                          </a:solidFill>
                          <a:effectLst/>
                          <a:latin typeface="HG丸ｺﾞｼｯｸM-PRO" pitchFamily="50" charset="-128"/>
                          <a:ea typeface="HG丸ｺﾞｼｯｸM-PRO" pitchFamily="50" charset="-128"/>
                        </a:rPr>
                        <a:t>時間</a:t>
                      </a:r>
                    </a:p>
                  </a:txBody>
                  <a:tcPr marL="9185" marR="9185" marT="91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 xmlns:a16="http://schemas.microsoft.com/office/drawing/2014/main" val="10004"/>
                  </a:ext>
                </a:extLst>
              </a:tr>
            </a:tbl>
          </a:graphicData>
        </a:graphic>
      </p:graphicFrame>
      <p:sp>
        <p:nvSpPr>
          <p:cNvPr id="15" name="テキスト ボックス 14"/>
          <p:cNvSpPr txBox="1"/>
          <p:nvPr/>
        </p:nvSpPr>
        <p:spPr>
          <a:xfrm>
            <a:off x="3474537" y="2164875"/>
            <a:ext cx="170487" cy="169277"/>
          </a:xfrm>
          <a:prstGeom prst="rect">
            <a:avLst/>
          </a:prstGeom>
          <a:solidFill>
            <a:schemeClr val="bg1"/>
          </a:solidFill>
          <a:ln w="12700">
            <a:solidFill>
              <a:schemeClr val="tx1"/>
            </a:solidFill>
          </a:ln>
        </p:spPr>
        <p:txBody>
          <a:bodyPr wrap="none" lIns="36000" tIns="0" rIns="36000" bIns="0" rtlCol="0">
            <a:spAutoFit/>
          </a:bodyPr>
          <a:lstStyle/>
          <a:p>
            <a:r>
              <a:rPr kumimoji="1" lang="ja-JP" altLang="en-US" sz="1100" b="1" dirty="0"/>
              <a:t>３</a:t>
            </a:r>
          </a:p>
        </p:txBody>
      </p:sp>
      <p:sp>
        <p:nvSpPr>
          <p:cNvPr id="16" name="テキスト ボックス 15"/>
          <p:cNvSpPr txBox="1"/>
          <p:nvPr/>
        </p:nvSpPr>
        <p:spPr>
          <a:xfrm>
            <a:off x="3474537" y="2334152"/>
            <a:ext cx="170487" cy="169277"/>
          </a:xfrm>
          <a:prstGeom prst="rect">
            <a:avLst/>
          </a:prstGeom>
          <a:solidFill>
            <a:schemeClr val="bg1"/>
          </a:solidFill>
          <a:ln w="12700">
            <a:solidFill>
              <a:schemeClr val="tx1"/>
            </a:solidFill>
          </a:ln>
        </p:spPr>
        <p:txBody>
          <a:bodyPr wrap="none" lIns="36000" tIns="0" rIns="36000" bIns="0" rtlCol="0">
            <a:spAutoFit/>
          </a:bodyPr>
          <a:lstStyle/>
          <a:p>
            <a:r>
              <a:rPr kumimoji="1" lang="ja-JP" altLang="en-US" sz="1100" b="1" dirty="0"/>
              <a:t>４</a:t>
            </a:r>
          </a:p>
        </p:txBody>
      </p:sp>
      <p:sp>
        <p:nvSpPr>
          <p:cNvPr id="17" name="テキスト ボックス 16"/>
          <p:cNvSpPr txBox="1"/>
          <p:nvPr/>
        </p:nvSpPr>
        <p:spPr>
          <a:xfrm>
            <a:off x="3476141" y="2669707"/>
            <a:ext cx="170487" cy="169277"/>
          </a:xfrm>
          <a:prstGeom prst="rect">
            <a:avLst/>
          </a:prstGeom>
          <a:solidFill>
            <a:schemeClr val="bg1"/>
          </a:solidFill>
          <a:ln w="12700">
            <a:solidFill>
              <a:schemeClr val="tx1"/>
            </a:solidFill>
          </a:ln>
        </p:spPr>
        <p:txBody>
          <a:bodyPr wrap="none" lIns="36000" tIns="0" rIns="36000" bIns="0" rtlCol="0">
            <a:spAutoFit/>
          </a:bodyPr>
          <a:lstStyle/>
          <a:p>
            <a:r>
              <a:rPr kumimoji="1" lang="ja-JP" altLang="en-US" sz="1100" b="1" dirty="0"/>
              <a:t>４</a:t>
            </a:r>
          </a:p>
        </p:txBody>
      </p:sp>
      <p:sp>
        <p:nvSpPr>
          <p:cNvPr id="18" name="テキスト ボックス 17"/>
          <p:cNvSpPr txBox="1"/>
          <p:nvPr/>
        </p:nvSpPr>
        <p:spPr>
          <a:xfrm>
            <a:off x="3476141" y="2838984"/>
            <a:ext cx="170487" cy="169277"/>
          </a:xfrm>
          <a:prstGeom prst="rect">
            <a:avLst/>
          </a:prstGeom>
          <a:solidFill>
            <a:schemeClr val="bg1"/>
          </a:solidFill>
          <a:ln w="12700">
            <a:solidFill>
              <a:schemeClr val="tx1"/>
            </a:solidFill>
          </a:ln>
        </p:spPr>
        <p:txBody>
          <a:bodyPr wrap="none" lIns="36000" tIns="0" rIns="36000" bIns="0" rtlCol="0">
            <a:spAutoFit/>
          </a:bodyPr>
          <a:lstStyle/>
          <a:p>
            <a:r>
              <a:rPr kumimoji="1" lang="ja-JP" altLang="en-US" sz="1100" b="1" dirty="0"/>
              <a:t>４</a:t>
            </a:r>
          </a:p>
        </p:txBody>
      </p:sp>
      <p:sp>
        <p:nvSpPr>
          <p:cNvPr id="19" name="テキスト ボックス 18"/>
          <p:cNvSpPr txBox="1"/>
          <p:nvPr/>
        </p:nvSpPr>
        <p:spPr>
          <a:xfrm>
            <a:off x="3476141" y="3259840"/>
            <a:ext cx="168883" cy="169277"/>
          </a:xfrm>
          <a:prstGeom prst="rect">
            <a:avLst/>
          </a:prstGeom>
          <a:solidFill>
            <a:schemeClr val="bg1"/>
          </a:solidFill>
          <a:ln w="12700">
            <a:solidFill>
              <a:schemeClr val="tx1"/>
            </a:solidFill>
          </a:ln>
        </p:spPr>
        <p:txBody>
          <a:bodyPr wrap="none" lIns="36000" tIns="0" rIns="36000" bIns="0" rtlCol="0">
            <a:spAutoFit/>
          </a:bodyPr>
          <a:lstStyle/>
          <a:p>
            <a:r>
              <a:rPr kumimoji="1" lang="ja-JP" altLang="en-US" sz="1100" b="1" dirty="0"/>
              <a:t>６</a:t>
            </a:r>
          </a:p>
        </p:txBody>
      </p:sp>
      <p:grpSp>
        <p:nvGrpSpPr>
          <p:cNvPr id="20" name="グループ化 19"/>
          <p:cNvGrpSpPr/>
          <p:nvPr/>
        </p:nvGrpSpPr>
        <p:grpSpPr>
          <a:xfrm>
            <a:off x="161420" y="5580954"/>
            <a:ext cx="1838965" cy="390043"/>
            <a:chOff x="2057025" y="3661889"/>
            <a:chExt cx="1837944" cy="360040"/>
          </a:xfrm>
          <a:solidFill>
            <a:schemeClr val="accent5"/>
          </a:solidFill>
        </p:grpSpPr>
        <p:sp>
          <p:nvSpPr>
            <p:cNvPr id="21" name="角丸四角形 20"/>
            <p:cNvSpPr/>
            <p:nvPr/>
          </p:nvSpPr>
          <p:spPr>
            <a:xfrm>
              <a:off x="2069633" y="3661889"/>
              <a:ext cx="1825335"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2057025" y="3685651"/>
              <a:ext cx="1837944"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お問い合わせ窓口</a:t>
              </a:r>
            </a:p>
          </p:txBody>
        </p:sp>
      </p:grpSp>
      <p:sp>
        <p:nvSpPr>
          <p:cNvPr id="23" name="正方形/長方形 22"/>
          <p:cNvSpPr/>
          <p:nvPr/>
        </p:nvSpPr>
        <p:spPr>
          <a:xfrm>
            <a:off x="188640" y="6010761"/>
            <a:ext cx="6408712" cy="1246495"/>
          </a:xfrm>
          <a:prstGeom prst="rect">
            <a:avLst/>
          </a:prstGeom>
        </p:spPr>
        <p:txBody>
          <a:bodyPr wrap="square">
            <a:spAutoFit/>
          </a:bodyPr>
          <a:lstStyle/>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入院費</a:t>
            </a:r>
            <a:r>
              <a:rPr lang="ja-JP" altLang="ja-JP" sz="1200" dirty="0">
                <a:latin typeface="HG丸ｺﾞｼｯｸM-PRO" pitchFamily="50" charset="-128"/>
                <a:ea typeface="HG丸ｺﾞｼｯｸM-PRO" pitchFamily="50" charset="-128"/>
              </a:rPr>
              <a:t>についての</a:t>
            </a:r>
            <a:r>
              <a:rPr lang="ja-JP" altLang="ja-JP" sz="1200" dirty="0" smtClean="0">
                <a:latin typeface="HG丸ｺﾞｼｯｸM-PRO" pitchFamily="50" charset="-128"/>
                <a:ea typeface="HG丸ｺﾞｼｯｸM-PRO" pitchFamily="50" charset="-128"/>
              </a:rPr>
              <a:t>ご質問</a:t>
            </a:r>
            <a:r>
              <a:rPr lang="ja-JP" altLang="en-US" sz="1200" dirty="0">
                <a:latin typeface="HG丸ｺﾞｼｯｸM-PRO" pitchFamily="50" charset="-128"/>
                <a:ea typeface="HG丸ｺﾞｼｯｸM-PRO" pitchFamily="50" charset="-128"/>
              </a:rPr>
              <a:t>は、</a:t>
            </a:r>
            <a:r>
              <a:rPr lang="ja-JP" altLang="ja-JP" sz="1200" dirty="0" smtClean="0">
                <a:latin typeface="HG丸ｺﾞｼｯｸM-PRO" pitchFamily="50" charset="-128"/>
                <a:ea typeface="HG丸ｺﾞｼｯｸM-PRO" pitchFamily="50" charset="-128"/>
              </a:rPr>
              <a:t>入院費</a:t>
            </a:r>
            <a:r>
              <a:rPr lang="ja-JP" altLang="ja-JP" sz="1200" dirty="0">
                <a:latin typeface="HG丸ｺﾞｼｯｸM-PRO" pitchFamily="50" charset="-128"/>
                <a:ea typeface="HG丸ｺﾞｼｯｸM-PRO" pitchFamily="50" charset="-128"/>
              </a:rPr>
              <a:t>案内係（東棟１０階）</a:t>
            </a:r>
            <a:r>
              <a:rPr lang="ja-JP" altLang="en-US" sz="1200" dirty="0" smtClean="0">
                <a:latin typeface="HG丸ｺﾞｼｯｸM-PRO" pitchFamily="50" charset="-128"/>
                <a:ea typeface="HG丸ｺﾞｼｯｸM-PRO" pitchFamily="50" charset="-128"/>
              </a:rPr>
              <a:t>に</a:t>
            </a:r>
            <a:r>
              <a:rPr lang="ja-JP" altLang="ja-JP" sz="1200" dirty="0" smtClean="0">
                <a:latin typeface="HG丸ｺﾞｼｯｸM-PRO" pitchFamily="50" charset="-128"/>
                <a:ea typeface="HG丸ｺﾞｼｯｸM-PRO" pitchFamily="50" charset="-128"/>
              </a:rPr>
              <a:t>お問い合わせ</a:t>
            </a:r>
            <a:r>
              <a:rPr lang="ja-JP" altLang="ja-JP" sz="1200" dirty="0">
                <a:latin typeface="HG丸ｺﾞｼｯｸM-PRO" pitchFamily="50" charset="-128"/>
                <a:ea typeface="HG丸ｺﾞｼｯｸM-PRO" pitchFamily="50" charset="-128"/>
              </a:rPr>
              <a:t>ください</a:t>
            </a:r>
            <a:r>
              <a:rPr lang="ja-JP" altLang="ja-JP" sz="12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a:p>
            <a:pPr>
              <a:lnSpc>
                <a:spcPct val="125000"/>
              </a:lnSpc>
            </a:pP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対応</a:t>
            </a:r>
            <a:r>
              <a:rPr lang="ja-JP" altLang="ja-JP" sz="1200" dirty="0">
                <a:latin typeface="HG丸ｺﾞｼｯｸM-PRO" pitchFamily="50" charset="-128"/>
                <a:ea typeface="HG丸ｺﾞｼｯｸM-PRO" pitchFamily="50" charset="-128"/>
              </a:rPr>
              <a:t>時間：平日　午前９：００～午後５：００</a:t>
            </a:r>
            <a:endParaRPr lang="ja-JP" altLang="ja-JP" sz="1200" u="sng" dirty="0">
              <a:latin typeface="HG丸ｺﾞｼｯｸM-PRO" pitchFamily="50" charset="-128"/>
              <a:ea typeface="HG丸ｺﾞｼｯｸM-PRO" pitchFamily="50" charset="-128"/>
            </a:endParaRPr>
          </a:p>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入院前</a:t>
            </a:r>
            <a:r>
              <a:rPr lang="ja-JP" altLang="en-US" sz="1200" dirty="0">
                <a:latin typeface="HG丸ｺﾞｼｯｸM-PRO" pitchFamily="50" charset="-128"/>
                <a:ea typeface="HG丸ｺﾞｼｯｸM-PRO" pitchFamily="50" charset="-128"/>
              </a:rPr>
              <a:t>の</a:t>
            </a:r>
            <a:r>
              <a:rPr lang="ja-JP" altLang="ja-JP" sz="1200" dirty="0" smtClean="0">
                <a:latin typeface="HG丸ｺﾞｼｯｸM-PRO" pitchFamily="50" charset="-128"/>
                <a:ea typeface="HG丸ｺﾞｼｯｸM-PRO" pitchFamily="50" charset="-128"/>
              </a:rPr>
              <a:t>入院</a:t>
            </a:r>
            <a:r>
              <a:rPr lang="ja-JP" altLang="ja-JP" sz="1200" dirty="0">
                <a:latin typeface="HG丸ｺﾞｼｯｸM-PRO" pitchFamily="50" charset="-128"/>
                <a:ea typeface="HG丸ｺﾞｼｯｸM-PRO" pitchFamily="50" charset="-128"/>
              </a:rPr>
              <a:t>や治療についての</a:t>
            </a:r>
            <a:r>
              <a:rPr lang="ja-JP" altLang="ja-JP" sz="1200" dirty="0" smtClean="0">
                <a:latin typeface="HG丸ｺﾞｼｯｸM-PRO" pitchFamily="50" charset="-128"/>
                <a:ea typeface="HG丸ｺﾞｼｯｸM-PRO" pitchFamily="50" charset="-128"/>
              </a:rPr>
              <a:t>ご質問</a:t>
            </a:r>
            <a:r>
              <a:rPr lang="ja-JP" altLang="en-US" sz="1200" dirty="0" smtClean="0">
                <a:latin typeface="HG丸ｺﾞｼｯｸM-PRO" pitchFamily="50" charset="-128"/>
                <a:ea typeface="HG丸ｺﾞｼｯｸM-PRO" pitchFamily="50" charset="-128"/>
              </a:rPr>
              <a:t>は</a:t>
            </a:r>
            <a:r>
              <a:rPr lang="ja-JP" altLang="ja-JP" sz="1200" dirty="0">
                <a:latin typeface="HG丸ｺﾞｼｯｸM-PRO" pitchFamily="50" charset="-128"/>
                <a:ea typeface="HG丸ｺﾞｼｯｸM-PRO" pitchFamily="50" charset="-128"/>
              </a:rPr>
              <a:t>、各診療科外来</a:t>
            </a:r>
            <a:r>
              <a:rPr lang="ja-JP" altLang="ja-JP" sz="1200" dirty="0" smtClean="0">
                <a:latin typeface="HG丸ｺﾞｼｯｸM-PRO" pitchFamily="50" charset="-128"/>
                <a:ea typeface="HG丸ｺﾞｼｯｸM-PRO" pitchFamily="50" charset="-128"/>
              </a:rPr>
              <a:t>受付</a:t>
            </a:r>
            <a:r>
              <a:rPr lang="ja-JP" altLang="en-US" sz="1200" dirty="0" smtClean="0">
                <a:latin typeface="HG丸ｺﾞｼｯｸM-PRO" pitchFamily="50" charset="-128"/>
                <a:ea typeface="HG丸ｺﾞｼｯｸM-PRO" pitchFamily="50" charset="-128"/>
              </a:rPr>
              <a:t>に</a:t>
            </a:r>
            <a:r>
              <a:rPr lang="ja-JP" altLang="ja-JP" sz="1200" dirty="0" smtClean="0">
                <a:latin typeface="HG丸ｺﾞｼｯｸM-PRO" pitchFamily="50" charset="-128"/>
                <a:ea typeface="HG丸ｺﾞｼｯｸM-PRO" pitchFamily="50" charset="-128"/>
              </a:rPr>
              <a:t>お問い合わせ</a:t>
            </a:r>
            <a:r>
              <a:rPr lang="ja-JP" altLang="ja-JP" sz="1200" dirty="0">
                <a:latin typeface="HG丸ｺﾞｼｯｸM-PRO" pitchFamily="50" charset="-128"/>
                <a:ea typeface="HG丸ｺﾞｼｯｸM-PRO" pitchFamily="50" charset="-128"/>
              </a:rPr>
              <a:t>ください</a:t>
            </a:r>
            <a:r>
              <a:rPr lang="ja-JP" altLang="ja-JP" sz="12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a:p>
            <a:pPr>
              <a:lnSpc>
                <a:spcPct val="125000"/>
              </a:lnSpc>
            </a:pPr>
            <a:r>
              <a:rPr lang="en-US" altLang="ja-JP"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対応</a:t>
            </a:r>
            <a:r>
              <a:rPr lang="ja-JP" altLang="ja-JP" sz="1200" dirty="0">
                <a:latin typeface="HG丸ｺﾞｼｯｸM-PRO" pitchFamily="50" charset="-128"/>
                <a:ea typeface="HG丸ｺﾞｼｯｸM-PRO" pitchFamily="50" charset="-128"/>
              </a:rPr>
              <a:t>時間：平日　午後２：００～午後５：００</a:t>
            </a:r>
            <a:endParaRPr lang="ja-JP" altLang="ja-JP" sz="1200" u="sng" dirty="0">
              <a:latin typeface="HG丸ｺﾞｼｯｸM-PRO" pitchFamily="50" charset="-128"/>
              <a:ea typeface="HG丸ｺﾞｼｯｸM-PRO" pitchFamily="50" charset="-128"/>
            </a:endParaRPr>
          </a:p>
          <a:p>
            <a:pPr>
              <a:lnSpc>
                <a:spcPct val="125000"/>
              </a:lnSpc>
            </a:pPr>
            <a:r>
              <a:rPr lang="en-US" altLang="ja-JP" sz="1200" b="1" dirty="0" smtClean="0">
                <a:solidFill>
                  <a:schemeClr val="accent1"/>
                </a:solidFill>
                <a:latin typeface="HG丸ｺﾞｼｯｸM-PRO" pitchFamily="50" charset="-128"/>
                <a:ea typeface="HG丸ｺﾞｼｯｸM-PRO" pitchFamily="50" charset="-128"/>
              </a:rPr>
              <a:t>      </a:t>
            </a:r>
            <a:r>
              <a:rPr lang="ja-JP" altLang="ja-JP" sz="1050" b="1" dirty="0" smtClean="0">
                <a:solidFill>
                  <a:srgbClr val="FF0000"/>
                </a:solidFill>
                <a:latin typeface="HG丸ｺﾞｼｯｸM-PRO" pitchFamily="50" charset="-128"/>
                <a:ea typeface="HG丸ｺﾞｼｯｸM-PRO" pitchFamily="50" charset="-128"/>
              </a:rPr>
              <a:t>※</a:t>
            </a:r>
            <a:r>
              <a:rPr lang="ja-JP" altLang="en-US" sz="1050" b="1" dirty="0">
                <a:solidFill>
                  <a:srgbClr val="FF0000"/>
                </a:solidFill>
                <a:latin typeface="HG丸ｺﾞｼｯｸM-PRO" pitchFamily="50" charset="-128"/>
                <a:ea typeface="HG丸ｺﾞｼｯｸM-PRO" pitchFamily="50" charset="-128"/>
              </a:rPr>
              <a:t>　</a:t>
            </a:r>
            <a:r>
              <a:rPr lang="ja-JP" altLang="ja-JP" sz="1050" b="1" dirty="0" smtClean="0">
                <a:solidFill>
                  <a:srgbClr val="FF0000"/>
                </a:solidFill>
                <a:latin typeface="HG丸ｺﾞｼｯｸM-PRO" pitchFamily="50" charset="-128"/>
                <a:ea typeface="HG丸ｺﾞｼｯｸM-PRO" pitchFamily="50" charset="-128"/>
              </a:rPr>
              <a:t>外来</a:t>
            </a:r>
            <a:r>
              <a:rPr lang="ja-JP" altLang="ja-JP" sz="1050" b="1" dirty="0">
                <a:solidFill>
                  <a:srgbClr val="FF0000"/>
                </a:solidFill>
                <a:latin typeface="HG丸ｺﾞｼｯｸM-PRO" pitchFamily="50" charset="-128"/>
                <a:ea typeface="HG丸ｺﾞｼｯｸM-PRO" pitchFamily="50" charset="-128"/>
              </a:rPr>
              <a:t>受付は午前中混雑しますので、午後２：</a:t>
            </a:r>
            <a:r>
              <a:rPr lang="en-US" altLang="ja-JP" sz="1050" b="1" dirty="0">
                <a:solidFill>
                  <a:srgbClr val="FF0000"/>
                </a:solidFill>
                <a:latin typeface="HG丸ｺﾞｼｯｸM-PRO" pitchFamily="50" charset="-128"/>
                <a:ea typeface="HG丸ｺﾞｼｯｸM-PRO" pitchFamily="50" charset="-128"/>
              </a:rPr>
              <a:t>00</a:t>
            </a:r>
            <a:r>
              <a:rPr lang="ja-JP" altLang="ja-JP" sz="1050" b="1" dirty="0">
                <a:solidFill>
                  <a:srgbClr val="FF0000"/>
                </a:solidFill>
                <a:latin typeface="HG丸ｺﾞｼｯｸM-PRO" pitchFamily="50" charset="-128"/>
                <a:ea typeface="HG丸ｺﾞｼｯｸM-PRO" pitchFamily="50" charset="-128"/>
              </a:rPr>
              <a:t>以降にお問い合わせください</a:t>
            </a:r>
            <a:r>
              <a:rPr lang="ja-JP" altLang="ja-JP" sz="1050" b="1" dirty="0" smtClean="0">
                <a:solidFill>
                  <a:srgbClr val="FF0000"/>
                </a:solidFill>
                <a:latin typeface="HG丸ｺﾞｼｯｸM-PRO" pitchFamily="50" charset="-128"/>
                <a:ea typeface="HG丸ｺﾞｼｯｸM-PRO" pitchFamily="50" charset="-128"/>
              </a:rPr>
              <a:t>。</a:t>
            </a:r>
            <a:endParaRPr lang="en-US" altLang="ja-JP" sz="1050" u="sng" dirty="0">
              <a:solidFill>
                <a:srgbClr val="FF0000"/>
              </a:solidFill>
              <a:latin typeface="HG丸ｺﾞｼｯｸM-PRO" pitchFamily="50" charset="-128"/>
              <a:ea typeface="HG丸ｺﾞｼｯｸM-PRO" pitchFamily="50" charset="-128"/>
            </a:endParaRPr>
          </a:p>
        </p:txBody>
      </p:sp>
      <p:sp>
        <p:nvSpPr>
          <p:cNvPr id="24" name="テキスト ボックス 23"/>
          <p:cNvSpPr txBox="1"/>
          <p:nvPr/>
        </p:nvSpPr>
        <p:spPr>
          <a:xfrm>
            <a:off x="2420888" y="5603576"/>
            <a:ext cx="4067346" cy="415498"/>
          </a:xfrm>
          <a:prstGeom prst="rect">
            <a:avLst/>
          </a:prstGeom>
          <a:noFill/>
        </p:spPr>
        <p:txBody>
          <a:bodyPr wrap="square" rtlCol="0">
            <a:spAutoFit/>
          </a:bodyPr>
          <a:lstStyle/>
          <a:p>
            <a:r>
              <a:rPr lang="ja-JP" altLang="ja-JP" sz="1050" b="1" dirty="0">
                <a:solidFill>
                  <a:srgbClr val="FF0000"/>
                </a:solidFill>
                <a:latin typeface="HG丸ｺﾞｼｯｸM-PRO" pitchFamily="50" charset="-128"/>
                <a:ea typeface="HG丸ｺﾞｼｯｸM-PRO" pitchFamily="50" charset="-128"/>
              </a:rPr>
              <a:t>※</a:t>
            </a:r>
            <a:r>
              <a:rPr lang="en-US" altLang="ja-JP" sz="1050" b="1" dirty="0">
                <a:solidFill>
                  <a:srgbClr val="FF0000"/>
                </a:solidFill>
                <a:latin typeface="HG丸ｺﾞｼｯｸM-PRO" pitchFamily="50" charset="-128"/>
                <a:ea typeface="HG丸ｺﾞｼｯｸM-PRO" pitchFamily="50" charset="-128"/>
              </a:rPr>
              <a:t> </a:t>
            </a:r>
            <a:r>
              <a:rPr lang="ja-JP" altLang="ja-JP" sz="1050" b="1" dirty="0">
                <a:solidFill>
                  <a:srgbClr val="FF0000"/>
                </a:solidFill>
                <a:latin typeface="HG丸ｺﾞｼｯｸM-PRO" pitchFamily="50" charset="-128"/>
                <a:ea typeface="HG丸ｺﾞｼｯｸM-PRO" pitchFamily="50" charset="-128"/>
              </a:rPr>
              <a:t>平日午後</a:t>
            </a:r>
            <a:r>
              <a:rPr lang="ja-JP" altLang="ja-JP" sz="1050" b="1" dirty="0" smtClean="0">
                <a:solidFill>
                  <a:srgbClr val="FF0000"/>
                </a:solidFill>
                <a:latin typeface="HG丸ｺﾞｼｯｸM-PRO" pitchFamily="50" charset="-128"/>
                <a:ea typeface="HG丸ｺﾞｼｯｸM-PRO" pitchFamily="50" charset="-128"/>
              </a:rPr>
              <a:t>５</a:t>
            </a:r>
            <a:r>
              <a:rPr lang="ja-JP" altLang="en-US" sz="1050" b="1" dirty="0">
                <a:solidFill>
                  <a:srgbClr val="FF0000"/>
                </a:solidFill>
                <a:latin typeface="HG丸ｺﾞｼｯｸM-PRO" pitchFamily="50" charset="-128"/>
                <a:ea typeface="HG丸ｺﾞｼｯｸM-PRO" pitchFamily="50" charset="-128"/>
              </a:rPr>
              <a:t>：</a:t>
            </a:r>
            <a:r>
              <a:rPr lang="en-US" altLang="ja-JP" sz="1050" b="1" dirty="0" smtClean="0">
                <a:solidFill>
                  <a:srgbClr val="FF0000"/>
                </a:solidFill>
                <a:latin typeface="HG丸ｺﾞｼｯｸM-PRO" pitchFamily="50" charset="-128"/>
                <a:ea typeface="HG丸ｺﾞｼｯｸM-PRO" pitchFamily="50" charset="-128"/>
              </a:rPr>
              <a:t>00</a:t>
            </a:r>
            <a:r>
              <a:rPr lang="ja-JP" altLang="ja-JP" sz="1050" b="1" dirty="0">
                <a:solidFill>
                  <a:srgbClr val="FF0000"/>
                </a:solidFill>
                <a:latin typeface="HG丸ｺﾞｼｯｸM-PRO" pitchFamily="50" charset="-128"/>
                <a:ea typeface="HG丸ｺﾞｼｯｸM-PRO" pitchFamily="50" charset="-128"/>
              </a:rPr>
              <a:t>以降および閉院日の</a:t>
            </a:r>
            <a:r>
              <a:rPr lang="ja-JP" altLang="ja-JP" sz="1050" b="1" dirty="0" smtClean="0">
                <a:solidFill>
                  <a:srgbClr val="FF0000"/>
                </a:solidFill>
                <a:latin typeface="HG丸ｺﾞｼｯｸM-PRO" pitchFamily="50" charset="-128"/>
                <a:ea typeface="HG丸ｺﾞｼｯｸM-PRO" pitchFamily="50" charset="-128"/>
              </a:rPr>
              <a:t>お問い合わせには対応</a:t>
            </a:r>
            <a:endParaRPr lang="en-US" altLang="ja-JP" sz="1050" b="1" dirty="0" smtClean="0">
              <a:solidFill>
                <a:srgbClr val="FF0000"/>
              </a:solidFill>
              <a:latin typeface="HG丸ｺﾞｼｯｸM-PRO" pitchFamily="50" charset="-128"/>
              <a:ea typeface="HG丸ｺﾞｼｯｸM-PRO" pitchFamily="50" charset="-128"/>
            </a:endParaRPr>
          </a:p>
          <a:p>
            <a:r>
              <a:rPr lang="en-US" altLang="ja-JP" sz="1050" b="1" dirty="0" smtClean="0">
                <a:solidFill>
                  <a:srgbClr val="FF0000"/>
                </a:solidFill>
                <a:latin typeface="HG丸ｺﾞｼｯｸM-PRO" pitchFamily="50" charset="-128"/>
                <a:ea typeface="HG丸ｺﾞｼｯｸM-PRO" pitchFamily="50" charset="-128"/>
              </a:rPr>
              <a:t>    </a:t>
            </a:r>
            <a:r>
              <a:rPr lang="ja-JP" altLang="ja-JP" sz="1050" b="1" dirty="0" smtClean="0">
                <a:solidFill>
                  <a:srgbClr val="FF0000"/>
                </a:solidFill>
                <a:latin typeface="HG丸ｺﾞｼｯｸM-PRO" pitchFamily="50" charset="-128"/>
                <a:ea typeface="HG丸ｺﾞｼｯｸM-PRO" pitchFamily="50" charset="-128"/>
              </a:rPr>
              <a:t>出来ません。</a:t>
            </a:r>
            <a:endParaRPr lang="ja-JP" altLang="ja-JP" sz="1050" u="sng" dirty="0">
              <a:solidFill>
                <a:srgbClr val="FF0000"/>
              </a:solidFill>
              <a:latin typeface="HG丸ｺﾞｼｯｸM-PRO" pitchFamily="50" charset="-128"/>
              <a:ea typeface="HG丸ｺﾞｼｯｸM-PRO" pitchFamily="50" charset="-128"/>
            </a:endParaRPr>
          </a:p>
        </p:txBody>
      </p:sp>
      <p:grpSp>
        <p:nvGrpSpPr>
          <p:cNvPr id="25" name="グループ化 24"/>
          <p:cNvGrpSpPr/>
          <p:nvPr/>
        </p:nvGrpSpPr>
        <p:grpSpPr>
          <a:xfrm>
            <a:off x="174035" y="7308158"/>
            <a:ext cx="1011816" cy="390043"/>
            <a:chOff x="2057025" y="3661889"/>
            <a:chExt cx="1011254" cy="360040"/>
          </a:xfrm>
          <a:solidFill>
            <a:schemeClr val="accent5"/>
          </a:solidFill>
        </p:grpSpPr>
        <p:sp>
          <p:nvSpPr>
            <p:cNvPr id="26" name="角丸四角形 25"/>
            <p:cNvSpPr/>
            <p:nvPr/>
          </p:nvSpPr>
          <p:spPr>
            <a:xfrm>
              <a:off x="2069634" y="3661889"/>
              <a:ext cx="998645"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057025" y="3685651"/>
              <a:ext cx="1011253"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相談窓口</a:t>
              </a:r>
            </a:p>
          </p:txBody>
        </p:sp>
      </p:grpSp>
      <p:sp>
        <p:nvSpPr>
          <p:cNvPr id="28" name="正方形/長方形 27"/>
          <p:cNvSpPr/>
          <p:nvPr/>
        </p:nvSpPr>
        <p:spPr>
          <a:xfrm>
            <a:off x="188640" y="7711370"/>
            <a:ext cx="6408712" cy="553998"/>
          </a:xfrm>
          <a:prstGeom prst="rect">
            <a:avLst/>
          </a:prstGeom>
        </p:spPr>
        <p:txBody>
          <a:bodyPr wrap="square">
            <a:spAutoFit/>
          </a:bodyPr>
          <a:lstStyle/>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患者相談窓口</a:t>
            </a:r>
            <a:r>
              <a:rPr lang="ja-JP" altLang="ja-JP" sz="1200" dirty="0" smtClean="0">
                <a:latin typeface="HG丸ｺﾞｼｯｸM-PRO" pitchFamily="50" charset="-128"/>
                <a:ea typeface="HG丸ｺﾞｼｯｸM-PRO" pitchFamily="50" charset="-128"/>
              </a:rPr>
              <a:t>（管理棟１階</a:t>
            </a:r>
            <a:r>
              <a:rPr lang="en-US" altLang="ja-JP"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番</a:t>
            </a:r>
            <a:r>
              <a:rPr lang="ja-JP" altLang="en-US"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医療支援センター</a:t>
            </a:r>
            <a:r>
              <a:rPr lang="ja-JP" altLang="en-US" sz="1200" dirty="0" smtClean="0">
                <a:latin typeface="HG丸ｺﾞｼｯｸM-PRO" pitchFamily="50" charset="-128"/>
                <a:ea typeface="HG丸ｺﾞｼｯｸM-PRO" pitchFamily="50" charset="-128"/>
              </a:rPr>
              <a:t>内</a:t>
            </a:r>
            <a:r>
              <a:rPr lang="ja-JP" altLang="ja-JP" sz="12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a:p>
            <a:pPr>
              <a:lnSpc>
                <a:spcPct val="125000"/>
              </a:lnSpc>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対応時間：平日　午前８：３０～午後５：００</a:t>
            </a:r>
          </a:p>
        </p:txBody>
      </p:sp>
      <p:sp>
        <p:nvSpPr>
          <p:cNvPr id="29" name="正方形/長方形 28"/>
          <p:cNvSpPr/>
          <p:nvPr/>
        </p:nvSpPr>
        <p:spPr>
          <a:xfrm>
            <a:off x="188640" y="8215426"/>
            <a:ext cx="6480720" cy="784830"/>
          </a:xfrm>
          <a:prstGeom prst="rect">
            <a:avLst/>
          </a:prstGeom>
        </p:spPr>
        <p:txBody>
          <a:bodyPr wrap="square">
            <a:spAutoFit/>
          </a:bodyPr>
          <a:lstStyle/>
          <a:p>
            <a:pPr>
              <a:lnSpc>
                <a:spcPct val="125000"/>
              </a:lnSpc>
            </a:pP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患者さん・ご家族の病気や治療に関する質問、生活上及び入院上の不安など、さまざま</a:t>
            </a:r>
            <a:r>
              <a:rPr lang="en-US" altLang="ja-JP" sz="1200" dirty="0" smtClean="0">
                <a:latin typeface="HG丸ｺﾞｼｯｸM-PRO" pitchFamily="50" charset="-128"/>
                <a:ea typeface="HG丸ｺﾞｼｯｸM-PRO" pitchFamily="50" charset="-128"/>
              </a:rPr>
              <a:t> </a:t>
            </a:r>
          </a:p>
          <a:p>
            <a:pPr>
              <a:lnSpc>
                <a:spcPct val="1250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な相談に医療支援センター看護師や</a:t>
            </a:r>
            <a:r>
              <a:rPr lang="ja-JP" altLang="ja-JP" sz="1200" dirty="0" smtClean="0">
                <a:latin typeface="HG丸ｺﾞｼｯｸM-PRO" pitchFamily="50" charset="-128"/>
                <a:ea typeface="HG丸ｺﾞｼｯｸM-PRO" pitchFamily="50" charset="-128"/>
              </a:rPr>
              <a:t>医療ソーシャルワーカーが対応</a:t>
            </a:r>
            <a:r>
              <a:rPr lang="ja-JP" altLang="en-US" sz="1200" dirty="0" smtClean="0">
                <a:latin typeface="HG丸ｺﾞｼｯｸM-PRO" pitchFamily="50" charset="-128"/>
                <a:ea typeface="HG丸ｺﾞｼｯｸM-PRO" pitchFamily="50" charset="-128"/>
              </a:rPr>
              <a:t>する相談窓口を設置</a:t>
            </a:r>
            <a:endParaRPr lang="en-US" altLang="ja-JP" sz="1200" dirty="0" smtClean="0">
              <a:latin typeface="HG丸ｺﾞｼｯｸM-PRO" pitchFamily="50" charset="-128"/>
              <a:ea typeface="HG丸ｺﾞｼｯｸM-PRO" pitchFamily="50" charset="-128"/>
            </a:endParaRPr>
          </a:p>
          <a:p>
            <a:pPr>
              <a:lnSpc>
                <a:spcPct val="125000"/>
              </a:lnSpc>
            </a:pPr>
            <a:r>
              <a:rPr lang="en-US" altLang="ja-JP" sz="12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して</a:t>
            </a:r>
            <a:r>
              <a:rPr lang="ja-JP" altLang="ja-JP" sz="1200" dirty="0" smtClean="0">
                <a:latin typeface="HG丸ｺﾞｼｯｸM-PRO" pitchFamily="50" charset="-128"/>
                <a:ea typeface="HG丸ｺﾞｼｯｸM-PRO" pitchFamily="50" charset="-128"/>
              </a:rPr>
              <a:t>います。お気軽にご相談ください。</a:t>
            </a:r>
            <a:endParaRPr lang="en-US" altLang="ja-JP" sz="1050" u="sng" dirty="0">
              <a:solidFill>
                <a:schemeClr val="accent1"/>
              </a:solidFill>
              <a:latin typeface="HG丸ｺﾞｼｯｸM-PRO" pitchFamily="50" charset="-128"/>
              <a:ea typeface="HG丸ｺﾞｼｯｸM-PRO" pitchFamily="50" charset="-128"/>
            </a:endParaRPr>
          </a:p>
        </p:txBody>
      </p:sp>
      <p:sp>
        <p:nvSpPr>
          <p:cNvPr id="30" name="正方形/長方形 29"/>
          <p:cNvSpPr/>
          <p:nvPr/>
        </p:nvSpPr>
        <p:spPr>
          <a:xfrm>
            <a:off x="319296" y="9007514"/>
            <a:ext cx="5611563" cy="553998"/>
          </a:xfrm>
          <a:prstGeom prst="rect">
            <a:avLst/>
          </a:prstGeom>
          <a:ln>
            <a:solidFill>
              <a:schemeClr val="tx1"/>
            </a:solidFill>
          </a:ln>
        </p:spPr>
        <p:txBody>
          <a:bodyPr wrap="square">
            <a:spAutoFit/>
          </a:bodyPr>
          <a:lstStyle/>
          <a:p>
            <a:pPr>
              <a:lnSpc>
                <a:spcPct val="125000"/>
              </a:lnSpc>
            </a:pP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相談例</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　・医療費などの経済面　・がん等の病気や治療、漠然とした不安</a:t>
            </a:r>
            <a:endParaRPr lang="en-US" altLang="ja-JP" sz="1200" dirty="0" smtClean="0">
              <a:latin typeface="HG丸ｺﾞｼｯｸM-PRO" pitchFamily="50" charset="-128"/>
              <a:ea typeface="HG丸ｺﾞｼｯｸM-PRO" pitchFamily="50" charset="-128"/>
            </a:endParaRPr>
          </a:p>
          <a:p>
            <a:pPr>
              <a:lnSpc>
                <a:spcPct val="125000"/>
              </a:lnSpc>
            </a:pPr>
            <a:r>
              <a:rPr lang="ja-JP" altLang="en-US" sz="1200" b="1" dirty="0">
                <a:latin typeface="HG丸ｺﾞｼｯｸM-PRO" pitchFamily="50" charset="-128"/>
                <a:ea typeface="HG丸ｺﾞｼｯｸM-PRO" pitchFamily="50" charset="-128"/>
              </a:rPr>
              <a:t>　</a:t>
            </a:r>
            <a:r>
              <a:rPr lang="ja-JP" altLang="en-US" sz="1200" b="1"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・退院後に利用できるサービスや制度　　・ご意見やご要望など</a:t>
            </a:r>
            <a:endParaRPr lang="en-US" altLang="ja-JP" sz="1600" dirty="0" smtClean="0">
              <a:latin typeface="HG丸ｺﾞｼｯｸM-PRO" pitchFamily="50" charset="-128"/>
              <a:ea typeface="HG丸ｺﾞｼｯｸM-PRO" pitchFamily="50" charset="-128"/>
            </a:endParaRPr>
          </a:p>
        </p:txBody>
      </p:sp>
      <p:sp>
        <p:nvSpPr>
          <p:cNvPr id="31" name="正方形/長方形 30"/>
          <p:cNvSpPr/>
          <p:nvPr/>
        </p:nvSpPr>
        <p:spPr>
          <a:xfrm>
            <a:off x="3157059" y="9667636"/>
            <a:ext cx="545342" cy="253916"/>
          </a:xfrm>
          <a:prstGeom prst="rect">
            <a:avLst/>
          </a:prstGeom>
        </p:spPr>
        <p:txBody>
          <a:bodyPr wrap="none">
            <a:spAutoFit/>
          </a:bodyPr>
          <a:lstStyle/>
          <a:p>
            <a:r>
              <a:rPr lang="ja-JP" altLang="ja-JP" sz="1050" dirty="0" smtClean="0">
                <a:solidFill>
                  <a:prstClr val="black"/>
                </a:solidFill>
              </a:rPr>
              <a:t>－</a:t>
            </a:r>
            <a:r>
              <a:rPr lang="ja-JP" altLang="en-US" sz="1050" dirty="0" smtClean="0">
                <a:solidFill>
                  <a:prstClr val="black"/>
                </a:solidFill>
              </a:rPr>
              <a:t>７</a:t>
            </a:r>
            <a:r>
              <a:rPr lang="ja-JP" altLang="ja-JP" sz="1050" dirty="0" smtClean="0">
                <a:solidFill>
                  <a:prstClr val="black"/>
                </a:solidFill>
              </a:rPr>
              <a:t>－</a:t>
            </a:r>
            <a:endParaRPr lang="ja-JP" altLang="ja-JP" sz="1050" dirty="0">
              <a:solidFill>
                <a:prstClr val="black"/>
              </a:solidFill>
            </a:endParaRPr>
          </a:p>
        </p:txBody>
      </p:sp>
      <p:sp>
        <p:nvSpPr>
          <p:cNvPr id="32" name="テキスト ボックス 31"/>
          <p:cNvSpPr txBox="1"/>
          <p:nvPr/>
        </p:nvSpPr>
        <p:spPr>
          <a:xfrm>
            <a:off x="2452142" y="7795006"/>
            <a:ext cx="170487" cy="169277"/>
          </a:xfrm>
          <a:prstGeom prst="rect">
            <a:avLst/>
          </a:prstGeom>
          <a:solidFill>
            <a:schemeClr val="bg1"/>
          </a:solidFill>
          <a:ln w="12700">
            <a:solidFill>
              <a:schemeClr val="tx1"/>
            </a:solidFill>
          </a:ln>
        </p:spPr>
        <p:txBody>
          <a:bodyPr wrap="none" lIns="36000" tIns="0" rIns="36000" bIns="0" rtlCol="0">
            <a:spAutoFit/>
          </a:bodyPr>
          <a:lstStyle/>
          <a:p>
            <a:r>
              <a:rPr lang="ja-JP" altLang="en-US" sz="1100" b="1" dirty="0"/>
              <a:t>９</a:t>
            </a:r>
            <a:endParaRPr kumimoji="1" lang="en-US" altLang="ja-JP" sz="1100" b="1" dirty="0" smtClean="0"/>
          </a:p>
        </p:txBody>
      </p:sp>
    </p:spTree>
    <p:extLst>
      <p:ext uri="{BB962C8B-B14F-4D97-AF65-F5344CB8AC3E}">
        <p14:creationId xmlns:p14="http://schemas.microsoft.com/office/powerpoint/2010/main" val="2128014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30972" y="3430417"/>
            <a:ext cx="6435932" cy="787973"/>
          </a:xfrm>
          <a:prstGeom prst="rect">
            <a:avLst/>
          </a:prstGeom>
        </p:spPr>
        <p:txBody>
          <a:bodyPr wrap="square">
            <a:spAutoFit/>
          </a:bodyPr>
          <a:lstStyle/>
          <a:p>
            <a:pPr>
              <a:lnSpc>
                <a:spcPct val="114000"/>
              </a:lnSpc>
            </a:pPr>
            <a:r>
              <a:rPr lang="en-US" altLang="ja-JP" sz="1200" dirty="0" smtClean="0">
                <a:solidFill>
                  <a:prstClr val="black"/>
                </a:solidFill>
                <a:latin typeface="HG丸ｺﾞｼｯｸM-PRO" pitchFamily="50" charset="-128"/>
                <a:ea typeface="HG丸ｺﾞｼｯｸM-PRO" pitchFamily="50" charset="-128"/>
              </a:rPr>
              <a:t>〈</a:t>
            </a:r>
            <a:r>
              <a:rPr lang="ja-JP" altLang="ja-JP" sz="1200" dirty="0" smtClean="0">
                <a:solidFill>
                  <a:prstClr val="black"/>
                </a:solidFill>
                <a:latin typeface="HG丸ｺﾞｼｯｸM-PRO" pitchFamily="50" charset="-128"/>
                <a:ea typeface="HG丸ｺﾞｼｯｸM-PRO" pitchFamily="50" charset="-128"/>
              </a:rPr>
              <a:t>駐車料金</a:t>
            </a:r>
            <a:r>
              <a:rPr lang="en-US" altLang="ja-JP" sz="1200" dirty="0" smtClean="0">
                <a:solidFill>
                  <a:prstClr val="black"/>
                </a:solidFill>
                <a:latin typeface="HG丸ｺﾞｼｯｸM-PRO" pitchFamily="50" charset="-128"/>
                <a:ea typeface="HG丸ｺﾞｼｯｸM-PRO" pitchFamily="50" charset="-128"/>
              </a:rPr>
              <a:t>〉</a:t>
            </a:r>
            <a:r>
              <a:rPr lang="ja-JP" altLang="en-US" sz="1200" b="1" dirty="0" smtClean="0">
                <a:solidFill>
                  <a:prstClr val="black"/>
                </a:solidFill>
                <a:latin typeface="HG丸ｺﾞｼｯｸM-PRO" pitchFamily="50" charset="-128"/>
                <a:ea typeface="HG丸ｺﾞｼｯｸM-PRO" pitchFamily="50" charset="-128"/>
              </a:rPr>
              <a:t>病院駐車場：３００</a:t>
            </a:r>
            <a:r>
              <a:rPr lang="ja-JP" altLang="ja-JP" sz="1200" b="1" dirty="0" smtClean="0">
                <a:solidFill>
                  <a:prstClr val="black"/>
                </a:solidFill>
                <a:latin typeface="HG丸ｺﾞｼｯｸM-PRO" pitchFamily="50" charset="-128"/>
                <a:ea typeface="HG丸ｺﾞｼｯｸM-PRO" pitchFamily="50" charset="-128"/>
              </a:rPr>
              <a:t>円</a:t>
            </a:r>
            <a:r>
              <a:rPr lang="en-US" altLang="ja-JP" sz="1200" b="1" dirty="0" smtClean="0">
                <a:solidFill>
                  <a:prstClr val="black"/>
                </a:solidFill>
                <a:latin typeface="HG丸ｺﾞｼｯｸM-PRO" pitchFamily="50" charset="-128"/>
                <a:ea typeface="HG丸ｺﾞｼｯｸM-PRO" pitchFamily="50" charset="-128"/>
              </a:rPr>
              <a:t>/</a:t>
            </a:r>
            <a:r>
              <a:rPr lang="ja-JP" altLang="ja-JP" sz="1200" b="1" dirty="0" smtClean="0">
                <a:solidFill>
                  <a:prstClr val="black"/>
                </a:solidFill>
                <a:latin typeface="HG丸ｺﾞｼｯｸM-PRO" pitchFamily="50" charset="-128"/>
                <a:ea typeface="HG丸ｺﾞｼｯｸM-PRO" pitchFamily="50" charset="-128"/>
              </a:rPr>
              <a:t> ３０分</a:t>
            </a:r>
            <a:r>
              <a:rPr lang="ja-JP" altLang="en-US" sz="1200" b="1" dirty="0" smtClean="0">
                <a:solidFill>
                  <a:prstClr val="black"/>
                </a:solidFill>
                <a:latin typeface="HG丸ｺﾞｼｯｸM-PRO" pitchFamily="50" charset="-128"/>
                <a:ea typeface="HG丸ｺﾞｼｯｸM-PRO" pitchFamily="50" charset="-128"/>
              </a:rPr>
              <a:t>、</a:t>
            </a:r>
            <a:r>
              <a:rPr lang="zh-TW" altLang="en-US" sz="1200" b="1" dirty="0">
                <a:solidFill>
                  <a:srgbClr val="000000"/>
                </a:solidFill>
                <a:latin typeface="HG丸ｺﾞｼｯｸM-PRO" pitchFamily="50" charset="-128"/>
                <a:ea typeface="HG丸ｺﾞｼｯｸM-PRO" pitchFamily="50" charset="-128"/>
              </a:rPr>
              <a:t>広島市中央</a:t>
            </a:r>
            <a:r>
              <a:rPr lang="zh-TW" altLang="en-US" sz="1200" b="1" dirty="0" smtClean="0">
                <a:solidFill>
                  <a:srgbClr val="000000"/>
                </a:solidFill>
                <a:latin typeface="HG丸ｺﾞｼｯｸM-PRO" pitchFamily="50" charset="-128"/>
                <a:ea typeface="HG丸ｺﾞｼｯｸM-PRO" pitchFamily="50" charset="-128"/>
              </a:rPr>
              <a:t>駐車場</a:t>
            </a:r>
            <a:r>
              <a:rPr lang="ja-JP" altLang="en-US" sz="1200" b="1" dirty="0" smtClean="0">
                <a:solidFill>
                  <a:srgbClr val="000000"/>
                </a:solidFill>
                <a:latin typeface="HG丸ｺﾞｼｯｸM-PRO" pitchFamily="50" charset="-128"/>
                <a:ea typeface="HG丸ｺﾞｼｯｸM-PRO" pitchFamily="50" charset="-128"/>
              </a:rPr>
              <a:t>：</a:t>
            </a:r>
            <a:r>
              <a:rPr lang="ja-JP" altLang="en-US" sz="1200" b="1" dirty="0">
                <a:solidFill>
                  <a:prstClr val="black"/>
                </a:solidFill>
                <a:latin typeface="HG丸ｺﾞｼｯｸM-PRO" pitchFamily="50" charset="-128"/>
                <a:ea typeface="HG丸ｺﾞｼｯｸM-PRO" pitchFamily="50" charset="-128"/>
              </a:rPr>
              <a:t> ２１０</a:t>
            </a:r>
            <a:r>
              <a:rPr lang="ja-JP" altLang="ja-JP" sz="1200" b="1" dirty="0" smtClean="0">
                <a:solidFill>
                  <a:prstClr val="black"/>
                </a:solidFill>
                <a:latin typeface="HG丸ｺﾞｼｯｸM-PRO" pitchFamily="50" charset="-128"/>
                <a:ea typeface="HG丸ｺﾞｼｯｸM-PRO" pitchFamily="50" charset="-128"/>
              </a:rPr>
              <a:t>円</a:t>
            </a:r>
            <a:r>
              <a:rPr lang="en-US" altLang="ja-JP" sz="1200" b="1" dirty="0">
                <a:solidFill>
                  <a:prstClr val="black"/>
                </a:solidFill>
                <a:latin typeface="HG丸ｺﾞｼｯｸM-PRO" pitchFamily="50" charset="-128"/>
                <a:ea typeface="HG丸ｺﾞｼｯｸM-PRO" pitchFamily="50" charset="-128"/>
              </a:rPr>
              <a:t>/</a:t>
            </a:r>
            <a:r>
              <a:rPr lang="ja-JP" altLang="ja-JP" sz="1200" b="1" dirty="0">
                <a:solidFill>
                  <a:prstClr val="black"/>
                </a:solidFill>
                <a:latin typeface="HG丸ｺﾞｼｯｸM-PRO" pitchFamily="50" charset="-128"/>
                <a:ea typeface="HG丸ｺﾞｼｯｸM-PRO" pitchFamily="50" charset="-128"/>
              </a:rPr>
              <a:t> ３０分</a:t>
            </a:r>
            <a:endParaRPr lang="ja-JP" altLang="ja-JP" sz="1200" b="1" u="sng" dirty="0" smtClean="0">
              <a:solidFill>
                <a:prstClr val="black"/>
              </a:solidFill>
              <a:latin typeface="HG丸ｺﾞｼｯｸM-PRO" pitchFamily="50" charset="-128"/>
              <a:ea typeface="HG丸ｺﾞｼｯｸM-PRO" pitchFamily="50" charset="-128"/>
            </a:endParaRPr>
          </a:p>
          <a:p>
            <a:pPr>
              <a:lnSpc>
                <a:spcPct val="114000"/>
              </a:lnSpc>
              <a:spcBef>
                <a:spcPts val="200"/>
              </a:spcBef>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b="1" dirty="0" smtClean="0">
                <a:solidFill>
                  <a:srgbClr val="FF0000"/>
                </a:solidFill>
                <a:latin typeface="HG丸ｺﾞｼｯｸM-PRO" pitchFamily="50" charset="-128"/>
                <a:ea typeface="HG丸ｺﾞｼｯｸM-PRO" pitchFamily="50" charset="-128"/>
              </a:rPr>
              <a:t>入院中</a:t>
            </a:r>
            <a:r>
              <a:rPr lang="ja-JP" altLang="ja-JP" sz="1200" b="1" dirty="0">
                <a:solidFill>
                  <a:srgbClr val="FF0000"/>
                </a:solidFill>
                <a:latin typeface="HG丸ｺﾞｼｯｸM-PRO" pitchFamily="50" charset="-128"/>
                <a:ea typeface="HG丸ｺﾞｼｯｸM-PRO" pitchFamily="50" charset="-128"/>
              </a:rPr>
              <a:t>、入院患者さんは駐車場を利用できません。自家用車での来院はご遠慮ください</a:t>
            </a:r>
            <a:r>
              <a:rPr lang="ja-JP" altLang="ja-JP" sz="1200" dirty="0" smtClean="0">
                <a:solidFill>
                  <a:srgbClr val="FF0000"/>
                </a:solidFill>
                <a:latin typeface="HG丸ｺﾞｼｯｸM-PRO" pitchFamily="50" charset="-128"/>
                <a:ea typeface="HG丸ｺﾞｼｯｸM-PRO" pitchFamily="50" charset="-128"/>
              </a:rPr>
              <a:t>。</a:t>
            </a:r>
            <a:endParaRPr lang="en-US" altLang="ja-JP" sz="1200" dirty="0" smtClean="0">
              <a:solidFill>
                <a:prstClr val="black"/>
              </a:solidFill>
              <a:latin typeface="HG丸ｺﾞｼｯｸM-PRO" pitchFamily="50" charset="-128"/>
              <a:ea typeface="HG丸ｺﾞｼｯｸM-PRO" pitchFamily="50" charset="-128"/>
            </a:endParaRPr>
          </a:p>
          <a:p>
            <a:pPr>
              <a:lnSpc>
                <a:spcPct val="114000"/>
              </a:lnSpc>
              <a:spcBef>
                <a:spcPts val="300"/>
              </a:spcBef>
            </a:pPr>
            <a:r>
              <a:rPr lang="en-US" altLang="ja-JP" sz="1200" dirty="0" smtClean="0">
                <a:solidFill>
                  <a:prstClr val="black"/>
                </a:solidFill>
                <a:latin typeface="HG丸ｺﾞｼｯｸM-PRO" pitchFamily="50" charset="-128"/>
                <a:ea typeface="HG丸ｺﾞｼｯｸM-PRO" pitchFamily="50" charset="-128"/>
              </a:rPr>
              <a:t>〈</a:t>
            </a:r>
            <a:r>
              <a:rPr lang="ja-JP" altLang="ja-JP" sz="1200" dirty="0">
                <a:solidFill>
                  <a:prstClr val="black"/>
                </a:solidFill>
                <a:latin typeface="HG丸ｺﾞｼｯｸM-PRO" pitchFamily="50" charset="-128"/>
                <a:ea typeface="HG丸ｺﾞｼｯｸM-PRO" pitchFamily="50" charset="-128"/>
              </a:rPr>
              <a:t>利用時間</a:t>
            </a:r>
            <a:r>
              <a:rPr lang="en-US" altLang="ja-JP" sz="1200" dirty="0">
                <a:solidFill>
                  <a:prstClr val="black"/>
                </a:solidFill>
                <a:latin typeface="HG丸ｺﾞｼｯｸM-PRO" pitchFamily="50" charset="-128"/>
                <a:ea typeface="HG丸ｺﾞｼｯｸM-PRO" pitchFamily="50" charset="-128"/>
              </a:rPr>
              <a:t>〉</a:t>
            </a:r>
            <a:endParaRPr lang="ja-JP" altLang="ja-JP" sz="1200" u="sng" dirty="0">
              <a:solidFill>
                <a:prstClr val="black"/>
              </a:solidFill>
              <a:latin typeface="HG丸ｺﾞｼｯｸM-PRO" pitchFamily="50" charset="-128"/>
              <a:ea typeface="HG丸ｺﾞｼｯｸM-PRO" pitchFamily="50" charset="-128"/>
            </a:endParaRPr>
          </a:p>
        </p:txBody>
      </p:sp>
      <p:grpSp>
        <p:nvGrpSpPr>
          <p:cNvPr id="9" name="グループ化 8"/>
          <p:cNvGrpSpPr/>
          <p:nvPr/>
        </p:nvGrpSpPr>
        <p:grpSpPr>
          <a:xfrm>
            <a:off x="193738" y="3040374"/>
            <a:ext cx="805029" cy="390043"/>
            <a:chOff x="2057025" y="3661889"/>
            <a:chExt cx="804582" cy="360040"/>
          </a:xfrm>
          <a:solidFill>
            <a:schemeClr val="accent5"/>
          </a:solidFill>
        </p:grpSpPr>
        <p:sp>
          <p:nvSpPr>
            <p:cNvPr id="10" name="角丸四角形 9"/>
            <p:cNvSpPr/>
            <p:nvPr/>
          </p:nvSpPr>
          <p:spPr>
            <a:xfrm>
              <a:off x="2069633" y="3661889"/>
              <a:ext cx="791974"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正方形/長方形 10"/>
            <p:cNvSpPr/>
            <p:nvPr/>
          </p:nvSpPr>
          <p:spPr>
            <a:xfrm>
              <a:off x="2057025" y="3685651"/>
              <a:ext cx="804582"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駐車場</a:t>
              </a:r>
            </a:p>
          </p:txBody>
        </p:sp>
      </p:grpSp>
      <p:graphicFrame>
        <p:nvGraphicFramePr>
          <p:cNvPr id="12" name="表 11"/>
          <p:cNvGraphicFramePr>
            <a:graphicFrameLocks noGrp="1"/>
          </p:cNvGraphicFramePr>
          <p:nvPr>
            <p:extLst>
              <p:ext uri="{D42A27DB-BD31-4B8C-83A1-F6EECF244321}">
                <p14:modId xmlns:p14="http://schemas.microsoft.com/office/powerpoint/2010/main" val="3641712689"/>
              </p:ext>
            </p:extLst>
          </p:nvPr>
        </p:nvGraphicFramePr>
        <p:xfrm>
          <a:off x="261378" y="4238204"/>
          <a:ext cx="6336704" cy="792088"/>
        </p:xfrm>
        <a:graphic>
          <a:graphicData uri="http://schemas.openxmlformats.org/drawingml/2006/table">
            <a:tbl>
              <a:tblPr/>
              <a:tblGrid>
                <a:gridCol w="2261963">
                  <a:extLst>
                    <a:ext uri="{9D8B030D-6E8A-4147-A177-3AD203B41FA5}">
                      <a16:colId xmlns="" xmlns:a16="http://schemas.microsoft.com/office/drawing/2014/main" val="20000"/>
                    </a:ext>
                  </a:extLst>
                </a:gridCol>
                <a:gridCol w="4074741">
                  <a:extLst>
                    <a:ext uri="{9D8B030D-6E8A-4147-A177-3AD203B41FA5}">
                      <a16:colId xmlns="" xmlns:a16="http://schemas.microsoft.com/office/drawing/2014/main" val="20001"/>
                    </a:ext>
                  </a:extLst>
                </a:gridCol>
              </a:tblGrid>
              <a:tr h="200025">
                <a:tc rowSpan="2">
                  <a:txBody>
                    <a:bodyPr/>
                    <a:lstStyle/>
                    <a:p>
                      <a:pPr algn="ctr" rtl="0" fontAlgn="ctr"/>
                      <a:r>
                        <a:rPr lang="ja-JP" altLang="en-US" sz="1200" b="0" i="0" u="none" strike="noStrike" dirty="0">
                          <a:solidFill>
                            <a:srgbClr val="000000"/>
                          </a:solidFill>
                          <a:effectLst/>
                          <a:latin typeface="HG丸ｺﾞｼｯｸM-PRO" pitchFamily="50" charset="-128"/>
                          <a:ea typeface="HG丸ｺﾞｼｯｸM-PRO" pitchFamily="50" charset="-128"/>
                        </a:rPr>
                        <a:t>病院駐車場</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rtl="0" fontAlgn="ctr"/>
                      <a:r>
                        <a:rPr lang="zh-TW" altLang="en-US" sz="1200" b="0" i="0" u="none" strike="noStrike" dirty="0">
                          <a:solidFill>
                            <a:srgbClr val="000000"/>
                          </a:solidFill>
                          <a:effectLst/>
                          <a:latin typeface="HG丸ｺﾞｼｯｸM-PRO" pitchFamily="50" charset="-128"/>
                          <a:ea typeface="HG丸ｺﾞｼｯｸM-PRO" pitchFamily="50" charset="-128"/>
                        </a:rPr>
                        <a:t>広島市中央駐車場</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chemeClr val="accent3">
                        <a:lumMod val="40000"/>
                        <a:lumOff val="60000"/>
                      </a:schemeClr>
                    </a:solidFill>
                  </a:tcPr>
                </a:tc>
                <a:extLst>
                  <a:ext uri="{0D108BD9-81ED-4DB2-BD59-A6C34878D82A}">
                    <a16:rowId xmlns="" xmlns:a16="http://schemas.microsoft.com/office/drawing/2014/main" val="10000"/>
                  </a:ext>
                </a:extLst>
              </a:tr>
              <a:tr h="182851">
                <a:tc vMerge="1">
                  <a:txBody>
                    <a:bodyPr/>
                    <a:lstStyle/>
                    <a:p>
                      <a:endParaRPr kumimoji="1" lang="ja-JP" altLang="en-US"/>
                    </a:p>
                  </a:txBody>
                  <a:tcPr/>
                </a:tc>
                <a:tc>
                  <a:txBody>
                    <a:bodyPr/>
                    <a:lstStyle/>
                    <a:p>
                      <a:pPr algn="ctr" rtl="0" fontAlgn="ctr"/>
                      <a:r>
                        <a:rPr lang="ja-JP" altLang="en-US" sz="1050" b="0" i="0" u="none" strike="noStrike" dirty="0">
                          <a:solidFill>
                            <a:srgbClr val="000000"/>
                          </a:solidFill>
                          <a:effectLst/>
                          <a:latin typeface="HG丸ｺﾞｼｯｸM-PRO" pitchFamily="50" charset="-128"/>
                          <a:ea typeface="HG丸ｺﾞｼｯｸM-PRO" pitchFamily="50" charset="-128"/>
                        </a:rPr>
                        <a:t>（病院北隣テニスコート地下の駐車場）</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10001"/>
                  </a:ext>
                </a:extLst>
              </a:tr>
              <a:tr h="117317">
                <a:tc rowSpan="2">
                  <a:txBody>
                    <a:bodyPr/>
                    <a:lstStyle/>
                    <a:p>
                      <a:pPr algn="ctr" rtl="0" fontAlgn="ctr"/>
                      <a:r>
                        <a:rPr lang="ja-JP" altLang="en-US" sz="1050" b="0" i="0" u="none" strike="noStrike" dirty="0">
                          <a:solidFill>
                            <a:srgbClr val="000000"/>
                          </a:solidFill>
                          <a:effectLst/>
                          <a:latin typeface="HG丸ｺﾞｼｯｸM-PRO" pitchFamily="50" charset="-128"/>
                          <a:ea typeface="HG丸ｺﾞｼｯｸM-PRO" pitchFamily="50" charset="-128"/>
                        </a:rPr>
                        <a:t>２４時間</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ja-JP" altLang="en-US" sz="1050" b="0" i="0" u="none" strike="noStrike" dirty="0">
                          <a:solidFill>
                            <a:srgbClr val="000000"/>
                          </a:solidFill>
                          <a:effectLst/>
                          <a:latin typeface="HG丸ｺﾞｼｯｸM-PRO" pitchFamily="50" charset="-128"/>
                          <a:ea typeface="HG丸ｺﾞｼｯｸM-PRO" pitchFamily="50" charset="-128"/>
                        </a:rPr>
                        <a:t>午前６：３０～深夜１：００</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10002"/>
                  </a:ext>
                </a:extLst>
              </a:tr>
              <a:tr h="239667">
                <a:tc vMerge="1">
                  <a:txBody>
                    <a:bodyPr/>
                    <a:lstStyle/>
                    <a:p>
                      <a:endParaRPr kumimoji="1" lang="ja-JP" altLang="en-US"/>
                    </a:p>
                  </a:txBody>
                  <a:tcPr/>
                </a:tc>
                <a:tc>
                  <a:txBody>
                    <a:bodyPr/>
                    <a:lstStyle/>
                    <a:p>
                      <a:pPr algn="ctr" rtl="0" fontAlgn="ctr"/>
                      <a:r>
                        <a:rPr lang="en-US" altLang="ja-JP" sz="1050" b="0" i="0" u="none" strike="noStrike" dirty="0">
                          <a:solidFill>
                            <a:srgbClr val="000000"/>
                          </a:solidFill>
                          <a:effectLst/>
                          <a:latin typeface="HG丸ｺﾞｼｯｸM-PRO" pitchFamily="50" charset="-128"/>
                          <a:ea typeface="HG丸ｺﾞｼｯｸM-PRO" pitchFamily="50" charset="-128"/>
                        </a:rPr>
                        <a:t>※</a:t>
                      </a:r>
                      <a:r>
                        <a:rPr lang="ja-JP" altLang="en-US" sz="1050" b="0" i="0" u="none" strike="noStrike" dirty="0">
                          <a:solidFill>
                            <a:srgbClr val="000000"/>
                          </a:solidFill>
                          <a:effectLst/>
                          <a:latin typeface="HG丸ｺﾞｼｯｸM-PRO" pitchFamily="50" charset="-128"/>
                          <a:ea typeface="HG丸ｺﾞｼｯｸM-PRO" pitchFamily="50" charset="-128"/>
                        </a:rPr>
                        <a:t>深夜１：００～午前６：３０は出庫できません。</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13" name="正方形/長方形 12"/>
          <p:cNvSpPr/>
          <p:nvPr/>
        </p:nvSpPr>
        <p:spPr>
          <a:xfrm>
            <a:off x="162150" y="5080378"/>
            <a:ext cx="6147900" cy="453970"/>
          </a:xfrm>
          <a:prstGeom prst="rect">
            <a:avLst/>
          </a:prstGeom>
          <a:noFill/>
        </p:spPr>
        <p:txBody>
          <a:bodyPr wrap="square">
            <a:spAutoFit/>
          </a:bodyPr>
          <a:lstStyle/>
          <a:p>
            <a:r>
              <a:rPr lang="en-US" altLang="ja-JP" sz="1200" dirty="0">
                <a:solidFill>
                  <a:prstClr val="black"/>
                </a:solidFill>
                <a:latin typeface="HG丸ｺﾞｼｯｸM-PRO" pitchFamily="50" charset="-128"/>
                <a:ea typeface="HG丸ｺﾞｼｯｸM-PRO" pitchFamily="50" charset="-128"/>
              </a:rPr>
              <a:t>〈</a:t>
            </a:r>
            <a:r>
              <a:rPr lang="ja-JP" altLang="ja-JP" sz="1200" dirty="0">
                <a:solidFill>
                  <a:prstClr val="black"/>
                </a:solidFill>
                <a:latin typeface="HG丸ｺﾞｼｯｸM-PRO" pitchFamily="50" charset="-128"/>
                <a:ea typeface="HG丸ｺﾞｼｯｸM-PRO" pitchFamily="50" charset="-128"/>
              </a:rPr>
              <a:t>駐車料金の減免</a:t>
            </a:r>
            <a:r>
              <a:rPr lang="en-US" altLang="ja-JP" sz="1200" dirty="0">
                <a:solidFill>
                  <a:prstClr val="black"/>
                </a:solidFill>
                <a:latin typeface="HG丸ｺﾞｼｯｸM-PRO" pitchFamily="50" charset="-128"/>
                <a:ea typeface="HG丸ｺﾞｼｯｸM-PRO" pitchFamily="50" charset="-128"/>
              </a:rPr>
              <a:t>〉 </a:t>
            </a:r>
            <a:r>
              <a:rPr lang="ja-JP" altLang="ja-JP" sz="1150" dirty="0">
                <a:solidFill>
                  <a:prstClr val="black"/>
                </a:solidFill>
                <a:latin typeface="HG丸ｺﾞｼｯｸM-PRO" pitchFamily="50" charset="-128"/>
                <a:ea typeface="HG丸ｺﾞｼｯｸM-PRO" pitchFamily="50" charset="-128"/>
              </a:rPr>
              <a:t>以下の表の区分に該当する方は駐車料金が一部減免となります。</a:t>
            </a:r>
            <a:endParaRPr lang="en-US" altLang="ja-JP" sz="1150" dirty="0">
              <a:solidFill>
                <a:prstClr val="black"/>
              </a:solidFill>
              <a:latin typeface="HG丸ｺﾞｼｯｸM-PRO" pitchFamily="50" charset="-128"/>
              <a:ea typeface="HG丸ｺﾞｼｯｸM-PRO" pitchFamily="50" charset="-128"/>
            </a:endParaRPr>
          </a:p>
          <a:p>
            <a:r>
              <a:rPr lang="ja-JP" altLang="en-US" sz="1150" dirty="0">
                <a:solidFill>
                  <a:prstClr val="black"/>
                </a:solidFill>
                <a:latin typeface="HG丸ｺﾞｼｯｸM-PRO" pitchFamily="50" charset="-128"/>
                <a:ea typeface="HG丸ｺﾞｼｯｸM-PRO" pitchFamily="50" charset="-128"/>
              </a:rPr>
              <a:t>　　　　　　　　  　入院患者</a:t>
            </a:r>
            <a:r>
              <a:rPr lang="ja-JP" altLang="en-US" sz="1150" dirty="0" smtClean="0">
                <a:solidFill>
                  <a:prstClr val="black"/>
                </a:solidFill>
                <a:latin typeface="HG丸ｺﾞｼｯｸM-PRO" pitchFamily="50" charset="-128"/>
                <a:ea typeface="HG丸ｺﾞｼｯｸM-PRO" pitchFamily="50" charset="-128"/>
              </a:rPr>
              <a:t>さんの駐車料金は減免できません</a:t>
            </a:r>
            <a:r>
              <a:rPr lang="ja-JP" altLang="en-US" sz="1150" dirty="0">
                <a:solidFill>
                  <a:prstClr val="black"/>
                </a:solidFill>
                <a:latin typeface="HG丸ｺﾞｼｯｸM-PRO" pitchFamily="50" charset="-128"/>
                <a:ea typeface="HG丸ｺﾞｼｯｸM-PRO" pitchFamily="50" charset="-128"/>
              </a:rPr>
              <a:t>。</a:t>
            </a:r>
            <a:endParaRPr lang="ja-JP" altLang="ja-JP" sz="1150" dirty="0">
              <a:solidFill>
                <a:prstClr val="black"/>
              </a:solidFill>
              <a:latin typeface="HG丸ｺﾞｼｯｸM-PRO" pitchFamily="50" charset="-128"/>
              <a:ea typeface="HG丸ｺﾞｼｯｸM-PRO" pitchFamily="50" charset="-128"/>
            </a:endParaRPr>
          </a:p>
        </p:txBody>
      </p:sp>
      <p:sp>
        <p:nvSpPr>
          <p:cNvPr id="14" name="正方形/長方形 13"/>
          <p:cNvSpPr/>
          <p:nvPr/>
        </p:nvSpPr>
        <p:spPr>
          <a:xfrm>
            <a:off x="130972" y="8786118"/>
            <a:ext cx="6480720" cy="969496"/>
          </a:xfrm>
          <a:prstGeom prst="rect">
            <a:avLst/>
          </a:prstGeom>
        </p:spPr>
        <p:txBody>
          <a:bodyPr wrap="square">
            <a:spAutoFit/>
          </a:bodyPr>
          <a:lstStyle/>
          <a:p>
            <a:pPr>
              <a:lnSpc>
                <a:spcPct val="114000"/>
              </a:lnSpc>
            </a:pPr>
            <a:r>
              <a:rPr lang="ja-JP" altLang="en-US" sz="1000" dirty="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a:t>
            </a:r>
            <a:r>
              <a:rPr lang="ja-JP" altLang="en-US" sz="1000" dirty="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各病棟</a:t>
            </a:r>
            <a:r>
              <a:rPr lang="ja-JP" altLang="ja-JP" sz="1000" dirty="0">
                <a:solidFill>
                  <a:prstClr val="black"/>
                </a:solidFill>
                <a:latin typeface="HG丸ｺﾞｼｯｸM-PRO" pitchFamily="50" charset="-128"/>
                <a:ea typeface="HG丸ｺﾞｼｯｸM-PRO" pitchFamily="50" charset="-128"/>
              </a:rPr>
              <a:t>のスタッフステーションで減免の手続</a:t>
            </a:r>
            <a:r>
              <a:rPr lang="ja-JP" altLang="en-US" sz="1000" dirty="0">
                <a:solidFill>
                  <a:prstClr val="black"/>
                </a:solidFill>
                <a:latin typeface="HG丸ｺﾞｼｯｸM-PRO" pitchFamily="50" charset="-128"/>
                <a:ea typeface="HG丸ｺﾞｼｯｸM-PRO" pitchFamily="50" charset="-128"/>
              </a:rPr>
              <a:t>き</a:t>
            </a:r>
            <a:r>
              <a:rPr lang="ja-JP" altLang="ja-JP" sz="1000" dirty="0">
                <a:solidFill>
                  <a:prstClr val="black"/>
                </a:solidFill>
                <a:latin typeface="HG丸ｺﾞｼｯｸM-PRO" pitchFamily="50" charset="-128"/>
                <a:ea typeface="HG丸ｺﾞｼｯｸM-PRO" pitchFamily="50" charset="-128"/>
              </a:rPr>
              <a:t>をされた方は、出庫前に必ず中央玄関横の警備員室</a:t>
            </a:r>
            <a:endParaRPr lang="en-US" altLang="ja-JP" sz="1000" dirty="0">
              <a:solidFill>
                <a:prstClr val="black"/>
              </a:solidFill>
              <a:latin typeface="HG丸ｺﾞｼｯｸM-PRO" pitchFamily="50" charset="-128"/>
              <a:ea typeface="HG丸ｺﾞｼｯｸM-PRO" pitchFamily="50" charset="-128"/>
            </a:endParaRPr>
          </a:p>
          <a:p>
            <a:pPr>
              <a:lnSpc>
                <a:spcPct val="114000"/>
              </a:lnSpc>
            </a:pPr>
            <a:r>
              <a:rPr lang="ja-JP" altLang="en-US" sz="1000" dirty="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に</a:t>
            </a:r>
            <a:r>
              <a:rPr lang="ja-JP" altLang="ja-JP" sz="1000" dirty="0">
                <a:solidFill>
                  <a:prstClr val="black"/>
                </a:solidFill>
                <a:latin typeface="HG丸ｺﾞｼｯｸM-PRO" pitchFamily="50" charset="-128"/>
                <a:ea typeface="HG丸ｺﾞｼｯｸM-PRO" pitchFamily="50" charset="-128"/>
              </a:rPr>
              <a:t>お越</a:t>
            </a:r>
            <a:r>
              <a:rPr lang="ja-JP" altLang="en-US" sz="1000" dirty="0">
                <a:solidFill>
                  <a:prstClr val="black"/>
                </a:solidFill>
                <a:latin typeface="HG丸ｺﾞｼｯｸM-PRO" pitchFamily="50" charset="-128"/>
                <a:ea typeface="HG丸ｺﾞｼｯｸM-PRO" pitchFamily="50" charset="-128"/>
              </a:rPr>
              <a:t>し</a:t>
            </a:r>
            <a:r>
              <a:rPr lang="ja-JP" altLang="ja-JP" sz="1000" dirty="0">
                <a:solidFill>
                  <a:prstClr val="black"/>
                </a:solidFill>
                <a:latin typeface="HG丸ｺﾞｼｯｸM-PRO" pitchFamily="50" charset="-128"/>
                <a:ea typeface="HG丸ｺﾞｼｯｸM-PRO" pitchFamily="50" charset="-128"/>
              </a:rPr>
              <a:t>いただき、減免申請書と駐車券を提示してください。</a:t>
            </a:r>
            <a:r>
              <a:rPr lang="ja-JP" altLang="en-US" sz="1000" dirty="0">
                <a:solidFill>
                  <a:prstClr val="black"/>
                </a:solidFill>
                <a:latin typeface="HG丸ｺﾞｼｯｸM-PRO" pitchFamily="50" charset="-128"/>
                <a:ea typeface="HG丸ｺﾞｼｯｸM-PRO" pitchFamily="50" charset="-128"/>
              </a:rPr>
              <a:t>減免適用後は、各区分の減免となる</a:t>
            </a:r>
            <a:endParaRPr lang="en-US" altLang="ja-JP" sz="1000" dirty="0">
              <a:solidFill>
                <a:prstClr val="black"/>
              </a:solidFill>
              <a:latin typeface="HG丸ｺﾞｼｯｸM-PRO" pitchFamily="50" charset="-128"/>
              <a:ea typeface="HG丸ｺﾞｼｯｸM-PRO" pitchFamily="50" charset="-128"/>
            </a:endParaRPr>
          </a:p>
          <a:p>
            <a:pPr>
              <a:lnSpc>
                <a:spcPct val="114000"/>
              </a:lnSpc>
            </a:pPr>
            <a:r>
              <a:rPr lang="en-US" altLang="ja-JP"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時間</a:t>
            </a:r>
            <a:r>
              <a:rPr lang="ja-JP" altLang="en-US" sz="1000" dirty="0">
                <a:solidFill>
                  <a:prstClr val="black"/>
                </a:solidFill>
                <a:latin typeface="HG丸ｺﾞｼｯｸM-PRO" pitchFamily="50" charset="-128"/>
                <a:ea typeface="HG丸ｺﾞｼｯｸM-PRO" pitchFamily="50" charset="-128"/>
              </a:rPr>
              <a:t>を超えた場合に３０分</a:t>
            </a:r>
            <a:r>
              <a:rPr lang="ja-JP" altLang="en-US" sz="1000" dirty="0" smtClean="0">
                <a:solidFill>
                  <a:prstClr val="black"/>
                </a:solidFill>
                <a:latin typeface="HG丸ｺﾞｼｯｸM-PRO" pitchFamily="50" charset="-128"/>
                <a:ea typeface="HG丸ｺﾞｼｯｸM-PRO" pitchFamily="50" charset="-128"/>
              </a:rPr>
              <a:t>ごとの</a:t>
            </a:r>
            <a:r>
              <a:rPr lang="ja-JP" altLang="en-US" sz="1000" dirty="0">
                <a:solidFill>
                  <a:prstClr val="black"/>
                </a:solidFill>
                <a:latin typeface="HG丸ｺﾞｼｯｸM-PRO" pitchFamily="50" charset="-128"/>
                <a:ea typeface="HG丸ｺﾞｼｯｸM-PRO" pitchFamily="50" charset="-128"/>
              </a:rPr>
              <a:t>料金が必要となります。</a:t>
            </a:r>
            <a:endParaRPr lang="en-US" altLang="ja-JP" sz="1000" dirty="0">
              <a:solidFill>
                <a:prstClr val="black"/>
              </a:solidFill>
              <a:latin typeface="HG丸ｺﾞｼｯｸM-PRO" pitchFamily="50" charset="-128"/>
              <a:ea typeface="HG丸ｺﾞｼｯｸM-PRO" pitchFamily="50" charset="-128"/>
            </a:endParaRPr>
          </a:p>
          <a:p>
            <a:pPr>
              <a:lnSpc>
                <a:spcPct val="114000"/>
              </a:lnSpc>
            </a:pPr>
            <a:r>
              <a:rPr lang="en-US" altLang="ja-JP" sz="1000" dirty="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駐車</a:t>
            </a:r>
            <a:r>
              <a:rPr lang="ja-JP" altLang="ja-JP" sz="1000" dirty="0">
                <a:solidFill>
                  <a:prstClr val="black"/>
                </a:solidFill>
                <a:latin typeface="HG丸ｺﾞｼｯｸM-PRO" pitchFamily="50" charset="-128"/>
                <a:ea typeface="HG丸ｺﾞｼｯｸM-PRO" pitchFamily="50" charset="-128"/>
              </a:rPr>
              <a:t>場内の自動精算機では、１万円札、</a:t>
            </a:r>
            <a:r>
              <a:rPr lang="en-US" altLang="ja-JP" sz="1000" dirty="0">
                <a:solidFill>
                  <a:prstClr val="black"/>
                </a:solidFill>
                <a:latin typeface="HG丸ｺﾞｼｯｸM-PRO" pitchFamily="50" charset="-128"/>
                <a:ea typeface="HG丸ｺﾞｼｯｸM-PRO" pitchFamily="50" charset="-128"/>
              </a:rPr>
              <a:t>5</a:t>
            </a:r>
            <a:r>
              <a:rPr lang="ja-JP" altLang="ja-JP" sz="1000" dirty="0">
                <a:solidFill>
                  <a:prstClr val="black"/>
                </a:solidFill>
                <a:latin typeface="HG丸ｺﾞｼｯｸM-PRO" pitchFamily="50" charset="-128"/>
                <a:ea typeface="HG丸ｺﾞｼｯｸM-PRO" pitchFamily="50" charset="-128"/>
              </a:rPr>
              <a:t>千円札、</a:t>
            </a:r>
            <a:r>
              <a:rPr lang="en-US" altLang="ja-JP" sz="1000" dirty="0">
                <a:solidFill>
                  <a:prstClr val="black"/>
                </a:solidFill>
                <a:latin typeface="HG丸ｺﾞｼｯｸM-PRO" pitchFamily="50" charset="-128"/>
                <a:ea typeface="HG丸ｺﾞｼｯｸM-PRO" pitchFamily="50" charset="-128"/>
              </a:rPr>
              <a:t>2</a:t>
            </a:r>
            <a:r>
              <a:rPr lang="ja-JP" altLang="ja-JP" sz="1000" dirty="0">
                <a:solidFill>
                  <a:prstClr val="black"/>
                </a:solidFill>
                <a:latin typeface="HG丸ｺﾞｼｯｸM-PRO" pitchFamily="50" charset="-128"/>
                <a:ea typeface="HG丸ｺﾞｼｯｸM-PRO" pitchFamily="50" charset="-128"/>
              </a:rPr>
              <a:t>千円札は使用できません。あらかじめ千円札</a:t>
            </a:r>
            <a:endParaRPr lang="en-US" altLang="ja-JP" sz="1000" dirty="0">
              <a:solidFill>
                <a:prstClr val="black"/>
              </a:solidFill>
              <a:latin typeface="HG丸ｺﾞｼｯｸM-PRO" pitchFamily="50" charset="-128"/>
              <a:ea typeface="HG丸ｺﾞｼｯｸM-PRO" pitchFamily="50" charset="-128"/>
            </a:endParaRPr>
          </a:p>
          <a:p>
            <a:pPr>
              <a:lnSpc>
                <a:spcPct val="114000"/>
              </a:lnSpc>
            </a:pPr>
            <a:r>
              <a:rPr lang="ja-JP" altLang="en-US" sz="1000" dirty="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また</a:t>
            </a:r>
            <a:r>
              <a:rPr lang="ja-JP" altLang="ja-JP" sz="1000" dirty="0">
                <a:solidFill>
                  <a:prstClr val="black"/>
                </a:solidFill>
                <a:latin typeface="HG丸ｺﾞｼｯｸM-PRO" pitchFamily="50" charset="-128"/>
                <a:ea typeface="HG丸ｺﾞｼｯｸM-PRO" pitchFamily="50" charset="-128"/>
              </a:rPr>
              <a:t>は硬貨をご用意ください。（警備員室横の事前精算機では利用できます。）</a:t>
            </a:r>
            <a:endParaRPr lang="ja-JP" altLang="ja-JP" sz="1000" u="sng" dirty="0">
              <a:solidFill>
                <a:prstClr val="black"/>
              </a:solidFill>
              <a:latin typeface="HG丸ｺﾞｼｯｸM-PRO" pitchFamily="50" charset="-128"/>
              <a:ea typeface="HG丸ｺﾞｼｯｸM-PRO"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3431173844"/>
              </p:ext>
            </p:extLst>
          </p:nvPr>
        </p:nvGraphicFramePr>
        <p:xfrm>
          <a:off x="274988" y="5579150"/>
          <a:ext cx="6336704" cy="3194029"/>
        </p:xfrm>
        <a:graphic>
          <a:graphicData uri="http://schemas.openxmlformats.org/drawingml/2006/table">
            <a:tbl>
              <a:tblPr/>
              <a:tblGrid>
                <a:gridCol w="214685">
                  <a:extLst>
                    <a:ext uri="{9D8B030D-6E8A-4147-A177-3AD203B41FA5}">
                      <a16:colId xmlns="" xmlns:a16="http://schemas.microsoft.com/office/drawing/2014/main" val="20000"/>
                    </a:ext>
                  </a:extLst>
                </a:gridCol>
                <a:gridCol w="1801539">
                  <a:extLst>
                    <a:ext uri="{9D8B030D-6E8A-4147-A177-3AD203B41FA5}">
                      <a16:colId xmlns="" xmlns:a16="http://schemas.microsoft.com/office/drawing/2014/main" val="20001"/>
                    </a:ext>
                  </a:extLst>
                </a:gridCol>
                <a:gridCol w="1137788">
                  <a:extLst>
                    <a:ext uri="{9D8B030D-6E8A-4147-A177-3AD203B41FA5}">
                      <a16:colId xmlns="" xmlns:a16="http://schemas.microsoft.com/office/drawing/2014/main" val="20002"/>
                    </a:ext>
                  </a:extLst>
                </a:gridCol>
                <a:gridCol w="1814540"/>
                <a:gridCol w="1368152">
                  <a:extLst>
                    <a:ext uri="{9D8B030D-6E8A-4147-A177-3AD203B41FA5}">
                      <a16:colId xmlns="" xmlns:a16="http://schemas.microsoft.com/office/drawing/2014/main" val="20004"/>
                    </a:ext>
                  </a:extLst>
                </a:gridCol>
              </a:tblGrid>
              <a:tr h="127469">
                <a:tc rowSpan="2" gridSpan="2">
                  <a:txBody>
                    <a:bodyPr/>
                    <a:lstStyle/>
                    <a:p>
                      <a:pPr algn="ctr" fontAlgn="ctr"/>
                      <a:r>
                        <a:rPr lang="ja-JP" altLang="en-US" sz="1050" b="0" i="0" u="none" strike="noStrike" dirty="0">
                          <a:solidFill>
                            <a:srgbClr val="000000"/>
                          </a:solidFill>
                          <a:effectLst/>
                          <a:latin typeface="HG丸ｺﾞｼｯｸM-PRO" pitchFamily="50" charset="-128"/>
                          <a:ea typeface="HG丸ｺﾞｼｯｸM-PRO" pitchFamily="50" charset="-128"/>
                        </a:rPr>
                        <a:t>区　　分</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rowSpan="2" hMerge="1">
                  <a:txBody>
                    <a:bodyPr/>
                    <a:lstStyle/>
                    <a:p>
                      <a:endParaRPr kumimoji="1" lang="ja-JP" altLang="en-US"/>
                    </a:p>
                  </a:txBody>
                  <a:tcPr/>
                </a:tc>
                <a:tc gridSpan="2">
                  <a:txBody>
                    <a:bodyPr/>
                    <a:lstStyle/>
                    <a:p>
                      <a:pPr algn="ctr" fontAlgn="ctr"/>
                      <a:r>
                        <a:rPr lang="ja-JP" altLang="en-US" sz="1050" b="0" i="0" u="none" strike="noStrike" dirty="0">
                          <a:solidFill>
                            <a:srgbClr val="000000"/>
                          </a:solidFill>
                          <a:effectLst/>
                          <a:latin typeface="HG丸ｺﾞｼｯｸM-PRO" pitchFamily="50" charset="-128"/>
                          <a:ea typeface="HG丸ｺﾞｼｯｸM-PRO" pitchFamily="50" charset="-128"/>
                        </a:rPr>
                        <a:t>減　免　内　容</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a:p>
                  </a:txBody>
                  <a:tcPr/>
                </a:tc>
                <a:tc rowSpan="2">
                  <a:txBody>
                    <a:bodyPr/>
                    <a:lstStyle/>
                    <a:p>
                      <a:pPr algn="ctr" fontAlgn="ctr"/>
                      <a:r>
                        <a:rPr lang="ja-JP" altLang="en-US" sz="1050" b="0" i="0" u="none" strike="noStrike" dirty="0">
                          <a:solidFill>
                            <a:srgbClr val="000000"/>
                          </a:solidFill>
                          <a:effectLst/>
                          <a:latin typeface="HG丸ｺﾞｼｯｸM-PRO" pitchFamily="50" charset="-128"/>
                          <a:ea typeface="HG丸ｺﾞｼｯｸM-PRO" pitchFamily="50" charset="-128"/>
                        </a:rPr>
                        <a:t>手　続　先</a:t>
                      </a:r>
                      <a:br>
                        <a:rPr lang="ja-JP" altLang="en-US" sz="1050" b="0" i="0" u="none" strike="noStrike" dirty="0">
                          <a:solidFill>
                            <a:srgbClr val="000000"/>
                          </a:solidFill>
                          <a:effectLst/>
                          <a:latin typeface="HG丸ｺﾞｼｯｸM-PRO" pitchFamily="50" charset="-128"/>
                          <a:ea typeface="HG丸ｺﾞｼｯｸM-PRO" pitchFamily="50" charset="-128"/>
                        </a:rPr>
                      </a:br>
                      <a:r>
                        <a:rPr lang="en-US" altLang="ja-JP" sz="800" b="0" i="0" u="none" strike="noStrike" dirty="0">
                          <a:solidFill>
                            <a:srgbClr val="000000"/>
                          </a:solidFill>
                          <a:effectLst/>
                          <a:latin typeface="HG丸ｺﾞｼｯｸM-PRO" pitchFamily="50" charset="-128"/>
                          <a:ea typeface="HG丸ｺﾞｼｯｸM-PRO" pitchFamily="50" charset="-128"/>
                        </a:rPr>
                        <a:t>(</a:t>
                      </a:r>
                      <a:r>
                        <a:rPr lang="ja-JP" altLang="en-US" sz="800" b="0" i="0" u="none" strike="noStrike" dirty="0">
                          <a:solidFill>
                            <a:srgbClr val="000000"/>
                          </a:solidFill>
                          <a:effectLst/>
                          <a:latin typeface="HG丸ｺﾞｼｯｸM-PRO" pitchFamily="50" charset="-128"/>
                          <a:ea typeface="HG丸ｺﾞｼｯｸM-PRO" pitchFamily="50" charset="-128"/>
                        </a:rPr>
                        <a:t>駐車券を提示してください</a:t>
                      </a:r>
                      <a:r>
                        <a:rPr lang="en-US" altLang="ja-JP" sz="800" b="0" i="0" u="none" strike="noStrike" dirty="0">
                          <a:solidFill>
                            <a:srgbClr val="000000"/>
                          </a:solidFill>
                          <a:effectLst/>
                          <a:latin typeface="HG丸ｺﾞｼｯｸM-PRO" pitchFamily="50" charset="-128"/>
                          <a:ea typeface="HG丸ｺﾞｼｯｸM-PRO" pitchFamily="50" charset="-128"/>
                        </a:rPr>
                        <a:t>)</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extLst>
                  <a:ext uri="{0D108BD9-81ED-4DB2-BD59-A6C34878D82A}">
                    <a16:rowId xmlns="" xmlns:a16="http://schemas.microsoft.com/office/drawing/2014/main" val="10000"/>
                  </a:ext>
                </a:extLst>
              </a:tr>
              <a:tr h="127469">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HG丸ｺﾞｼｯｸM-PRO" pitchFamily="50" charset="-128"/>
                          <a:ea typeface="HG丸ｺﾞｼｯｸM-PRO" pitchFamily="50" charset="-128"/>
                        </a:rPr>
                        <a:t>病院駐車場</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ctr" fontAlgn="ctr"/>
                      <a:r>
                        <a:rPr lang="zh-TW" altLang="en-US" sz="1050" b="0" i="0" u="none" strike="noStrike" dirty="0">
                          <a:solidFill>
                            <a:srgbClr val="000000"/>
                          </a:solidFill>
                          <a:effectLst/>
                          <a:latin typeface="HG丸ｺﾞｼｯｸM-PRO" pitchFamily="50" charset="-128"/>
                          <a:ea typeface="HG丸ｺﾞｼｯｸM-PRO" pitchFamily="50" charset="-128"/>
                        </a:rPr>
                        <a:t>広島市中央駐車場</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a:p>
                  </a:txBody>
                  <a:tcPr/>
                </a:tc>
                <a:extLst>
                  <a:ext uri="{0D108BD9-81ED-4DB2-BD59-A6C34878D82A}">
                    <a16:rowId xmlns="" xmlns:a16="http://schemas.microsoft.com/office/drawing/2014/main" val="10001"/>
                  </a:ext>
                </a:extLst>
              </a:tr>
              <a:tr h="572643">
                <a:tc>
                  <a:txBody>
                    <a:bodyPr/>
                    <a:lstStyle/>
                    <a:p>
                      <a:pPr algn="ctr" fontAlgn="ctr"/>
                      <a:r>
                        <a:rPr lang="ja-JP" altLang="en-US" sz="1000" b="0" i="0" u="none" strike="noStrike" dirty="0">
                          <a:solidFill>
                            <a:srgbClr val="000000"/>
                          </a:solidFill>
                          <a:effectLst/>
                          <a:latin typeface="HG丸ｺﾞｼｯｸM-PRO" pitchFamily="50" charset="-128"/>
                          <a:ea typeface="HG丸ｺﾞｼｯｸM-PRO" pitchFamily="50" charset="-128"/>
                        </a:rPr>
                        <a:t>ア</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050" b="0" i="0" u="none" strike="noStrike" dirty="0" smtClean="0">
                          <a:solidFill>
                            <a:srgbClr val="000000"/>
                          </a:solidFill>
                          <a:effectLst/>
                          <a:latin typeface="HG丸ｺﾞｼｯｸM-PRO" pitchFamily="50" charset="-128"/>
                          <a:ea typeface="HG丸ｺﾞｼｯｸM-PRO" pitchFamily="50" charset="-128"/>
                        </a:rPr>
                        <a:t>・面会許可を受けた方</a:t>
                      </a:r>
                      <a:r>
                        <a:rPr lang="ja-JP" altLang="en-US" sz="1050" b="0" i="0" u="none" strike="noStrike" dirty="0">
                          <a:solidFill>
                            <a:srgbClr val="000000"/>
                          </a:solidFill>
                          <a:effectLst/>
                          <a:latin typeface="HG丸ｺﾞｼｯｸM-PRO" pitchFamily="50" charset="-128"/>
                          <a:ea typeface="HG丸ｺﾞｼｯｸM-PRO" pitchFamily="50" charset="-128"/>
                        </a:rPr>
                        <a:t/>
                      </a:r>
                      <a:br>
                        <a:rPr lang="ja-JP" altLang="en-US" sz="1050" b="0" i="0" u="none" strike="noStrike" dirty="0">
                          <a:solidFill>
                            <a:srgbClr val="000000"/>
                          </a:solidFill>
                          <a:effectLst/>
                          <a:latin typeface="HG丸ｺﾞｼｯｸM-PRO" pitchFamily="50" charset="-128"/>
                          <a:ea typeface="HG丸ｺﾞｼｯｸM-PRO" pitchFamily="50" charset="-128"/>
                        </a:rPr>
                      </a:br>
                      <a:r>
                        <a:rPr lang="ja-JP" altLang="en-US" sz="1050" b="0" i="0" u="none" strike="noStrike" dirty="0">
                          <a:solidFill>
                            <a:srgbClr val="000000"/>
                          </a:solidFill>
                          <a:effectLst/>
                          <a:latin typeface="HG丸ｺﾞｼｯｸM-PRO" pitchFamily="50" charset="-128"/>
                          <a:ea typeface="HG丸ｺﾞｼｯｸM-PRO" pitchFamily="50" charset="-128"/>
                        </a:rPr>
                        <a:t>・入院患者さんの入退院時</a:t>
                      </a:r>
                      <a:endParaRPr lang="en-US" altLang="ja-JP" sz="1050" b="0" i="0" u="none" strike="noStrike" dirty="0">
                        <a:solidFill>
                          <a:srgbClr val="000000"/>
                        </a:solidFill>
                        <a:effectLst/>
                        <a:latin typeface="HG丸ｺﾞｼｯｸM-PRO" pitchFamily="50" charset="-128"/>
                        <a:ea typeface="HG丸ｺﾞｼｯｸM-PRO" pitchFamily="50" charset="-128"/>
                      </a:endParaRPr>
                    </a:p>
                    <a:p>
                      <a:pPr algn="l" fontAlgn="ctr"/>
                      <a:r>
                        <a:rPr lang="en-US" altLang="ja-JP" sz="1050" b="0" i="0" u="none" strike="noStrike" dirty="0">
                          <a:solidFill>
                            <a:srgbClr val="000000"/>
                          </a:solidFill>
                          <a:effectLst/>
                          <a:latin typeface="HG丸ｺﾞｼｯｸM-PRO" pitchFamily="50" charset="-128"/>
                          <a:ea typeface="HG丸ｺﾞｼｯｸM-PRO" pitchFamily="50" charset="-128"/>
                        </a:rPr>
                        <a:t>   </a:t>
                      </a:r>
                      <a:r>
                        <a:rPr lang="ja-JP" altLang="en-US" sz="1050" b="0" i="0" u="none" strike="noStrike" dirty="0">
                          <a:solidFill>
                            <a:srgbClr val="000000"/>
                          </a:solidFill>
                          <a:effectLst/>
                          <a:latin typeface="HG丸ｺﾞｼｯｸM-PRO" pitchFamily="50" charset="-128"/>
                          <a:ea typeface="HG丸ｺﾞｼｯｸM-PRO" pitchFamily="50" charset="-128"/>
                        </a:rPr>
                        <a:t>の付添いの方</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smtClean="0">
                          <a:solidFill>
                            <a:srgbClr val="000000"/>
                          </a:solidFill>
                          <a:effectLst/>
                          <a:latin typeface="HG丸ｺﾞｼｯｸM-PRO" pitchFamily="50" charset="-128"/>
                          <a:ea typeface="HG丸ｺﾞｼｯｸM-PRO" pitchFamily="50" charset="-128"/>
                        </a:rPr>
                        <a:t>　最初</a:t>
                      </a:r>
                      <a:r>
                        <a:rPr lang="ja-JP" altLang="en-US" sz="1000" b="0" i="0" u="none" strike="noStrike" dirty="0" smtClean="0">
                          <a:solidFill>
                            <a:srgbClr val="000000"/>
                          </a:solidFill>
                          <a:effectLst/>
                          <a:latin typeface="HG丸ｺﾞｼｯｸM-PRO" pitchFamily="50" charset="-128"/>
                          <a:ea typeface="HG丸ｺﾞｼｯｸM-PRO" pitchFamily="50" charset="-128"/>
                        </a:rPr>
                        <a:t>の</a:t>
                      </a:r>
                      <a:r>
                        <a:rPr lang="en-US" altLang="ja-JP" sz="1000" b="0" i="0" u="none" strike="noStrike" dirty="0" smtClean="0">
                          <a:solidFill>
                            <a:srgbClr val="000000"/>
                          </a:solidFill>
                          <a:effectLst/>
                          <a:latin typeface="HG丸ｺﾞｼｯｸM-PRO" pitchFamily="50" charset="-128"/>
                          <a:ea typeface="HG丸ｺﾞｼｯｸM-PRO" pitchFamily="50" charset="-128"/>
                        </a:rPr>
                        <a:t>30</a:t>
                      </a:r>
                      <a:r>
                        <a:rPr lang="ja-JP" altLang="en-US" sz="1000" b="0" i="0" u="none" strike="noStrike" dirty="0" smtClean="0">
                          <a:solidFill>
                            <a:srgbClr val="000000"/>
                          </a:solidFill>
                          <a:effectLst/>
                          <a:latin typeface="HG丸ｺﾞｼｯｸM-PRO" pitchFamily="50" charset="-128"/>
                          <a:ea typeface="HG丸ｺﾞｼｯｸM-PRO" pitchFamily="50" charset="-128"/>
                        </a:rPr>
                        <a:t>分</a:t>
                      </a:r>
                      <a:endParaRPr lang="en-US" altLang="ja-JP" sz="1000" b="0" i="0" u="none" strike="noStrike" dirty="0" smtClean="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dirty="0" smtClean="0">
                          <a:solidFill>
                            <a:srgbClr val="000000"/>
                          </a:solidFill>
                          <a:effectLst/>
                          <a:latin typeface="HG丸ｺﾞｼｯｸM-PRO" pitchFamily="50" charset="-128"/>
                          <a:ea typeface="HG丸ｺﾞｼｯｸM-PRO" pitchFamily="50" charset="-128"/>
                        </a:rPr>
                        <a:t>（</a:t>
                      </a:r>
                      <a:r>
                        <a:rPr lang="en-US" altLang="ja-JP" sz="1000" b="0" i="0" u="none" strike="noStrike" dirty="0" smtClean="0">
                          <a:solidFill>
                            <a:srgbClr val="000000"/>
                          </a:solidFill>
                          <a:effectLst/>
                          <a:latin typeface="HG丸ｺﾞｼｯｸM-PRO" pitchFamily="50" charset="-128"/>
                          <a:ea typeface="HG丸ｺﾞｼｯｸM-PRO" pitchFamily="50" charset="-128"/>
                        </a:rPr>
                        <a:t>300</a:t>
                      </a:r>
                      <a:r>
                        <a:rPr lang="ja-JP" altLang="en-US" sz="1000" b="0" i="0" u="none" strike="noStrike" dirty="0" smtClean="0">
                          <a:solidFill>
                            <a:srgbClr val="000000"/>
                          </a:solidFill>
                          <a:effectLst/>
                          <a:latin typeface="HG丸ｺﾞｼｯｸM-PRO" pitchFamily="50" charset="-128"/>
                          <a:ea typeface="HG丸ｺﾞｼｯｸM-PRO" pitchFamily="50" charset="-128"/>
                        </a:rPr>
                        <a:t>円</a:t>
                      </a:r>
                      <a:r>
                        <a:rPr lang="ja-JP" altLang="en-US" sz="1000" b="0" i="0" u="none" strike="noStrike" dirty="0">
                          <a:solidFill>
                            <a:srgbClr val="000000"/>
                          </a:solidFill>
                          <a:effectLst/>
                          <a:latin typeface="HG丸ｺﾞｼｯｸM-PRO" pitchFamily="50" charset="-128"/>
                          <a:ea typeface="HG丸ｺﾞｼｯｸM-PRO" pitchFamily="50" charset="-128"/>
                        </a:rPr>
                        <a:t>）を免除</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000" dirty="0" smtClean="0">
                          <a:latin typeface="HG丸ｺﾞｼｯｸM-PRO" pitchFamily="50" charset="-128"/>
                          <a:ea typeface="HG丸ｺﾞｼｯｸM-PRO" pitchFamily="50" charset="-128"/>
                        </a:rPr>
                        <a:t>最初の</a:t>
                      </a:r>
                      <a:r>
                        <a:rPr kumimoji="1" lang="en-US" altLang="ja-JP" sz="1000" dirty="0" smtClean="0">
                          <a:latin typeface="HG丸ｺﾞｼｯｸM-PRO" pitchFamily="50" charset="-128"/>
                          <a:ea typeface="HG丸ｺﾞｼｯｸM-PRO" pitchFamily="50" charset="-128"/>
                        </a:rPr>
                        <a:t>30</a:t>
                      </a:r>
                      <a:r>
                        <a:rPr kumimoji="1" lang="ja-JP" altLang="en-US" sz="1000" dirty="0" smtClean="0">
                          <a:latin typeface="HG丸ｺﾞｼｯｸM-PRO" pitchFamily="50" charset="-128"/>
                          <a:ea typeface="HG丸ｺﾞｼｯｸM-PRO" pitchFamily="50" charset="-128"/>
                        </a:rPr>
                        <a:t>分（</a:t>
                      </a:r>
                      <a:r>
                        <a:rPr kumimoji="1" lang="en-US" altLang="ja-JP" sz="1000" dirty="0" smtClean="0">
                          <a:latin typeface="HG丸ｺﾞｼｯｸM-PRO" pitchFamily="50" charset="-128"/>
                          <a:ea typeface="HG丸ｺﾞｼｯｸM-PRO" pitchFamily="50" charset="-128"/>
                        </a:rPr>
                        <a:t>210</a:t>
                      </a:r>
                      <a:r>
                        <a:rPr kumimoji="1" lang="ja-JP" altLang="en-US" sz="1000" dirty="0" smtClean="0">
                          <a:latin typeface="HG丸ｺﾞｼｯｸM-PRO" pitchFamily="50" charset="-128"/>
                          <a:ea typeface="HG丸ｺﾞｼｯｸM-PRO" pitchFamily="50" charset="-128"/>
                        </a:rPr>
                        <a:t>円）を免除</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HG丸ｺﾞｼｯｸM-PRO" pitchFamily="50" charset="-128"/>
                          <a:ea typeface="HG丸ｺﾞｼｯｸM-PRO" pitchFamily="50" charset="-128"/>
                        </a:rPr>
                        <a:t>中央玄関横の警備員室</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428451">
                <a:tc>
                  <a:txBody>
                    <a:bodyPr/>
                    <a:lstStyle/>
                    <a:p>
                      <a:pPr algn="ctr" fontAlgn="ctr"/>
                      <a:r>
                        <a:rPr lang="ja-JP" altLang="en-US" sz="1000" b="0" i="0" u="none" strike="noStrike" dirty="0">
                          <a:solidFill>
                            <a:srgbClr val="000000"/>
                          </a:solidFill>
                          <a:effectLst/>
                          <a:latin typeface="HG丸ｺﾞｼｯｸM-PRO" pitchFamily="50" charset="-128"/>
                          <a:ea typeface="HG丸ｺﾞｼｯｸM-PRO" pitchFamily="50" charset="-128"/>
                        </a:rPr>
                        <a:t>イ</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050" b="0" i="0" u="none" strike="noStrike" dirty="0">
                          <a:solidFill>
                            <a:srgbClr val="000000"/>
                          </a:solidFill>
                          <a:effectLst/>
                          <a:latin typeface="HG丸ｺﾞｼｯｸM-PRO" pitchFamily="50" charset="-128"/>
                          <a:ea typeface="HG丸ｺﾞｼｯｸM-PRO" pitchFamily="50" charset="-128"/>
                        </a:rPr>
                        <a:t>   医師が認めた入院患者さん</a:t>
                      </a:r>
                      <a:endParaRPr lang="en-US" altLang="ja-JP" sz="1050" b="0" i="0" u="none" strike="noStrike" dirty="0">
                        <a:solidFill>
                          <a:srgbClr val="000000"/>
                        </a:solidFill>
                        <a:effectLst/>
                        <a:latin typeface="HG丸ｺﾞｼｯｸM-PRO" pitchFamily="50" charset="-128"/>
                        <a:ea typeface="HG丸ｺﾞｼｯｸM-PRO" pitchFamily="50" charset="-128"/>
                      </a:endParaRPr>
                    </a:p>
                    <a:p>
                      <a:pPr algn="l" fontAlgn="ctr"/>
                      <a:r>
                        <a:rPr lang="en-US" altLang="ja-JP" sz="1050" b="0" i="0" u="none" strike="noStrike" dirty="0">
                          <a:solidFill>
                            <a:srgbClr val="000000"/>
                          </a:solidFill>
                          <a:effectLst/>
                          <a:latin typeface="HG丸ｺﾞｼｯｸM-PRO" pitchFamily="50" charset="-128"/>
                          <a:ea typeface="HG丸ｺﾞｼｯｸM-PRO" pitchFamily="50" charset="-128"/>
                        </a:rPr>
                        <a:t>   </a:t>
                      </a:r>
                      <a:r>
                        <a:rPr lang="ja-JP" altLang="en-US" sz="1050" b="0" i="0" u="none" strike="noStrike" dirty="0">
                          <a:solidFill>
                            <a:srgbClr val="000000"/>
                          </a:solidFill>
                          <a:effectLst/>
                          <a:latin typeface="HG丸ｺﾞｼｯｸM-PRO" pitchFamily="50" charset="-128"/>
                          <a:ea typeface="HG丸ｺﾞｼｯｸM-PRO" pitchFamily="50" charset="-128"/>
                        </a:rPr>
                        <a:t>の付添いの方</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lnSpc>
                          <a:spcPct val="125000"/>
                        </a:lnSpc>
                      </a:pPr>
                      <a:r>
                        <a:rPr lang="ja-JP" altLang="en-US" sz="1000" b="0" i="0" u="none" strike="noStrike" dirty="0">
                          <a:solidFill>
                            <a:srgbClr val="000000"/>
                          </a:solidFill>
                          <a:effectLst/>
                          <a:latin typeface="HG丸ｺﾞｼｯｸM-PRO" pitchFamily="50" charset="-128"/>
                          <a:ea typeface="HG丸ｺﾞｼｯｸM-PRO" pitchFamily="50" charset="-128"/>
                        </a:rPr>
                        <a:t> 入庫後</a:t>
                      </a:r>
                      <a:r>
                        <a:rPr lang="ja-JP" altLang="en-US" sz="1000" b="0" i="0" u="none" strike="noStrike" dirty="0" smtClean="0">
                          <a:solidFill>
                            <a:srgbClr val="000000"/>
                          </a:solidFill>
                          <a:effectLst/>
                          <a:latin typeface="HG丸ｺﾞｼｯｸM-PRO" pitchFamily="50" charset="-128"/>
                          <a:ea typeface="HG丸ｺﾞｼｯｸM-PRO" pitchFamily="50" charset="-128"/>
                        </a:rPr>
                        <a:t>最大</a:t>
                      </a:r>
                      <a:r>
                        <a:rPr lang="en-US" altLang="ja-JP" sz="1000" b="0" i="0" u="none" strike="noStrike" dirty="0" smtClean="0">
                          <a:solidFill>
                            <a:srgbClr val="000000"/>
                          </a:solidFill>
                          <a:effectLst/>
                          <a:latin typeface="HG丸ｺﾞｼｯｸM-PRO" pitchFamily="50" charset="-128"/>
                          <a:ea typeface="HG丸ｺﾞｼｯｸM-PRO" pitchFamily="50" charset="-128"/>
                        </a:rPr>
                        <a:t>24</a:t>
                      </a:r>
                      <a:r>
                        <a:rPr lang="ja-JP" altLang="en-US" sz="1000" b="0" i="0" u="none" strike="noStrike" dirty="0" smtClean="0">
                          <a:solidFill>
                            <a:srgbClr val="000000"/>
                          </a:solidFill>
                          <a:effectLst/>
                          <a:latin typeface="HG丸ｺﾞｼｯｸM-PRO" pitchFamily="50" charset="-128"/>
                          <a:ea typeface="HG丸ｺﾞｼｯｸM-PRO" pitchFamily="50" charset="-128"/>
                        </a:rPr>
                        <a:t>時間</a:t>
                      </a:r>
                      <a:r>
                        <a:rPr lang="ja-JP" altLang="en-US" sz="900" b="0" i="0" u="none" strike="noStrike" dirty="0" smtClean="0">
                          <a:solidFill>
                            <a:srgbClr val="000000"/>
                          </a:solidFill>
                          <a:effectLst/>
                          <a:latin typeface="HG丸ｺﾞｼｯｸM-PRO" pitchFamily="50" charset="-128"/>
                          <a:ea typeface="HG丸ｺﾞｼｯｸM-PRO" pitchFamily="50" charset="-128"/>
                        </a:rPr>
                        <a:t>（最大</a:t>
                      </a:r>
                      <a:r>
                        <a:rPr lang="en-US" altLang="ja-JP" sz="900" b="0" i="0" u="none" strike="noStrike" dirty="0" smtClean="0">
                          <a:solidFill>
                            <a:srgbClr val="000000"/>
                          </a:solidFill>
                          <a:effectLst/>
                          <a:latin typeface="HG丸ｺﾞｼｯｸM-PRO" pitchFamily="50" charset="-128"/>
                          <a:ea typeface="HG丸ｺﾞｼｯｸM-PRO" pitchFamily="50" charset="-128"/>
                        </a:rPr>
                        <a:t>24</a:t>
                      </a:r>
                      <a:r>
                        <a:rPr lang="ja-JP" altLang="en-US" sz="900" b="0" i="0" u="none" strike="noStrike" dirty="0" smtClean="0">
                          <a:solidFill>
                            <a:srgbClr val="000000"/>
                          </a:solidFill>
                          <a:effectLst/>
                          <a:latin typeface="HG丸ｺﾞｼｯｸM-PRO" pitchFamily="50" charset="-128"/>
                          <a:ea typeface="HG丸ｺﾞｼｯｸM-PRO" pitchFamily="50" charset="-128"/>
                        </a:rPr>
                        <a:t>時間まで）   　</a:t>
                      </a:r>
                      <a:r>
                        <a:rPr lang="ja-JP" altLang="en-US" sz="1000" b="0" i="0" u="none" strike="noStrike" dirty="0" smtClean="0">
                          <a:solidFill>
                            <a:srgbClr val="000000"/>
                          </a:solidFill>
                          <a:effectLst/>
                          <a:latin typeface="HG丸ｺﾞｼｯｸM-PRO" pitchFamily="50" charset="-128"/>
                          <a:ea typeface="HG丸ｺﾞｼｯｸM-PRO" pitchFamily="50" charset="-128"/>
                        </a:rPr>
                        <a:t>を</a:t>
                      </a:r>
                      <a:r>
                        <a:rPr lang="ja-JP" altLang="en-US" sz="1000" b="0" i="0" u="none" strike="noStrike" dirty="0">
                          <a:solidFill>
                            <a:srgbClr val="000000"/>
                          </a:solidFill>
                          <a:effectLst/>
                          <a:latin typeface="HG丸ｺﾞｼｯｸM-PRO" pitchFamily="50" charset="-128"/>
                          <a:ea typeface="HG丸ｺﾞｼｯｸM-PRO" pitchFamily="50" charset="-128"/>
                        </a:rPr>
                        <a:t>免除</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fontAlgn="ctr">
                        <a:lnSpc>
                          <a:spcPct val="125000"/>
                        </a:lnSpc>
                      </a:pPr>
                      <a:r>
                        <a:rPr lang="ja-JP" altLang="en-US" sz="1000" b="0" i="0" u="none" strike="noStrike" dirty="0">
                          <a:solidFill>
                            <a:srgbClr val="000000"/>
                          </a:solidFill>
                          <a:effectLst/>
                          <a:latin typeface="HG丸ｺﾞｼｯｸM-PRO" pitchFamily="50" charset="-128"/>
                          <a:ea typeface="HG丸ｺﾞｼｯｸM-PRO" pitchFamily="50" charset="-128"/>
                        </a:rPr>
                        <a:t> 入庫後最大営業時間内</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lnSpc>
                          <a:spcPct val="125000"/>
                        </a:lnSpc>
                      </a:pPr>
                      <a:r>
                        <a:rPr lang="ja-JP" altLang="en-US" sz="1000" b="0" i="0" u="none" strike="noStrike" dirty="0">
                          <a:solidFill>
                            <a:srgbClr val="000000"/>
                          </a:solidFill>
                          <a:effectLst/>
                          <a:latin typeface="HG丸ｺﾞｼｯｸM-PRO" pitchFamily="50" charset="-128"/>
                          <a:ea typeface="HG丸ｺﾞｼｯｸM-PRO" pitchFamily="50" charset="-128"/>
                        </a:rPr>
                        <a:t>（入庫当日に限る）を免除</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各病棟の</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スタッフステーション</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504056">
                <a:tc>
                  <a:txBody>
                    <a:bodyPr/>
                    <a:lstStyle/>
                    <a:p>
                      <a:pPr algn="ctr" fontAlgn="ctr"/>
                      <a:r>
                        <a:rPr lang="ja-JP" altLang="en-US" sz="1000" b="0" i="0" u="none" strike="noStrike" dirty="0">
                          <a:solidFill>
                            <a:srgbClr val="000000"/>
                          </a:solidFill>
                          <a:effectLst/>
                          <a:latin typeface="HG丸ｺﾞｼｯｸM-PRO" pitchFamily="50" charset="-128"/>
                          <a:ea typeface="HG丸ｺﾞｼｯｸM-PRO" pitchFamily="50" charset="-128"/>
                        </a:rPr>
                        <a:t>ウ</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050" b="0" i="0" u="none" strike="noStrike" dirty="0">
                          <a:solidFill>
                            <a:srgbClr val="000000"/>
                          </a:solidFill>
                          <a:effectLst/>
                          <a:latin typeface="HG丸ｺﾞｼｯｸM-PRO" pitchFamily="50" charset="-128"/>
                          <a:ea typeface="HG丸ｺﾞｼｯｸM-PRO" pitchFamily="50" charset="-128"/>
                        </a:rPr>
                        <a:t>　病院の要請により、入院時</a:t>
                      </a:r>
                      <a:endParaRPr lang="en-US" altLang="ja-JP" sz="1050" b="0" i="0" u="none" strike="noStrike" dirty="0">
                        <a:solidFill>
                          <a:srgbClr val="000000"/>
                        </a:solidFill>
                        <a:effectLst/>
                        <a:latin typeface="HG丸ｺﾞｼｯｸM-PRO" pitchFamily="50" charset="-128"/>
                        <a:ea typeface="HG丸ｺﾞｼｯｸM-PRO" pitchFamily="50" charset="-128"/>
                      </a:endParaRPr>
                    </a:p>
                    <a:p>
                      <a:pPr algn="l" fontAlgn="ctr"/>
                      <a:r>
                        <a:rPr lang="en-US" altLang="ja-JP" sz="1050" b="0" i="0" u="none" strike="noStrike" dirty="0">
                          <a:solidFill>
                            <a:srgbClr val="000000"/>
                          </a:solidFill>
                          <a:effectLst/>
                          <a:latin typeface="HG丸ｺﾞｼｯｸM-PRO" pitchFamily="50" charset="-128"/>
                          <a:ea typeface="HG丸ｺﾞｼｯｸM-PRO" pitchFamily="50" charset="-128"/>
                        </a:rPr>
                        <a:t>   </a:t>
                      </a:r>
                      <a:r>
                        <a:rPr lang="ja-JP" altLang="en-US" sz="1050" b="0" i="0" u="none" strike="noStrike" dirty="0">
                          <a:solidFill>
                            <a:srgbClr val="000000"/>
                          </a:solidFill>
                          <a:effectLst/>
                          <a:latin typeface="HG丸ｺﾞｼｯｸM-PRO" pitchFamily="50" charset="-128"/>
                          <a:ea typeface="HG丸ｺﾞｼｯｸM-PRO" pitchFamily="50" charset="-128"/>
                        </a:rPr>
                        <a:t>に医師等の説明を受ける方</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900" b="0" i="0" u="none" strike="noStrike" dirty="0">
                          <a:solidFill>
                            <a:srgbClr val="000000"/>
                          </a:solidFill>
                          <a:effectLst/>
                          <a:latin typeface="HG丸ｺﾞｼｯｸM-PRO" pitchFamily="50" charset="-128"/>
                          <a:ea typeface="HG丸ｺﾞｼｯｸM-PRO" pitchFamily="50" charset="-128"/>
                        </a:rPr>
                        <a:t> 各病棟の</a:t>
                      </a:r>
                      <a:endParaRPr lang="en-US" altLang="ja-JP" sz="900" b="0" i="0" u="none" strike="noStrike" dirty="0">
                        <a:solidFill>
                          <a:srgbClr val="000000"/>
                        </a:solidFill>
                        <a:effectLst/>
                        <a:latin typeface="HG丸ｺﾞｼｯｸM-PRO" pitchFamily="50" charset="-128"/>
                        <a:ea typeface="HG丸ｺﾞｼｯｸM-PRO" pitchFamily="50" charset="-128"/>
                      </a:endParaRPr>
                    </a:p>
                    <a:p>
                      <a:pPr algn="l" fontAlgn="ctr"/>
                      <a:r>
                        <a:rPr lang="ja-JP" altLang="en-US" sz="900" b="0" i="0" u="none" strike="noStrike" dirty="0">
                          <a:solidFill>
                            <a:srgbClr val="000000"/>
                          </a:solidFill>
                          <a:effectLst/>
                          <a:latin typeface="HG丸ｺﾞｼｯｸM-PRO" pitchFamily="50" charset="-128"/>
                          <a:ea typeface="HG丸ｺﾞｼｯｸM-PRO" pitchFamily="50" charset="-128"/>
                        </a:rPr>
                        <a:t> スタッフステーション</a:t>
                      </a:r>
                      <a:br>
                        <a:rPr lang="ja-JP" altLang="en-US" sz="900" b="0" i="0" u="none" strike="noStrike" dirty="0">
                          <a:solidFill>
                            <a:srgbClr val="000000"/>
                          </a:solidFill>
                          <a:effectLst/>
                          <a:latin typeface="HG丸ｺﾞｼｯｸM-PRO" pitchFamily="50" charset="-128"/>
                          <a:ea typeface="HG丸ｺﾞｼｯｸM-PRO" pitchFamily="50" charset="-128"/>
                        </a:rPr>
                      </a:br>
                      <a:r>
                        <a:rPr lang="ja-JP" altLang="en-US" sz="900" b="0" i="0" u="none" strike="noStrike" dirty="0">
                          <a:solidFill>
                            <a:srgbClr val="000000"/>
                          </a:solidFill>
                          <a:effectLst/>
                          <a:latin typeface="HG丸ｺﾞｼｯｸM-PRO" pitchFamily="50" charset="-128"/>
                          <a:ea typeface="HG丸ｺﾞｼｯｸM-PRO" pitchFamily="50" charset="-128"/>
                        </a:rPr>
                        <a:t> </a:t>
                      </a:r>
                      <a:r>
                        <a:rPr lang="en-US" altLang="ja-JP" sz="900" b="0" i="0" u="none" strike="noStrike" dirty="0">
                          <a:solidFill>
                            <a:srgbClr val="000000"/>
                          </a:solidFill>
                          <a:effectLst/>
                          <a:latin typeface="HG丸ｺﾞｼｯｸM-PRO" pitchFamily="50" charset="-128"/>
                          <a:ea typeface="HG丸ｺﾞｼｯｸM-PRO" pitchFamily="50" charset="-128"/>
                        </a:rPr>
                        <a:t>※</a:t>
                      </a:r>
                      <a:r>
                        <a:rPr lang="ja-JP" altLang="en-US" sz="900" b="0" i="0" u="none" strike="noStrike" dirty="0">
                          <a:solidFill>
                            <a:srgbClr val="000000"/>
                          </a:solidFill>
                          <a:effectLst/>
                          <a:latin typeface="HG丸ｺﾞｼｯｸM-PRO" pitchFamily="50" charset="-128"/>
                          <a:ea typeface="HG丸ｺﾞｼｯｸM-PRO" pitchFamily="50" charset="-128"/>
                        </a:rPr>
                        <a:t>入院受付時のみ東棟１  </a:t>
                      </a:r>
                      <a:endParaRPr lang="en-US" altLang="ja-JP" sz="900" b="0" i="0" u="none" strike="noStrike" dirty="0">
                        <a:solidFill>
                          <a:srgbClr val="000000"/>
                        </a:solidFill>
                        <a:effectLst/>
                        <a:latin typeface="HG丸ｺﾞｼｯｸM-PRO" pitchFamily="50" charset="-128"/>
                        <a:ea typeface="HG丸ｺﾞｼｯｸM-PRO" pitchFamily="50" charset="-128"/>
                      </a:endParaRPr>
                    </a:p>
                    <a:p>
                      <a:pPr algn="l" fontAlgn="ctr"/>
                      <a:r>
                        <a:rPr lang="en-US" altLang="ja-JP" sz="900" b="0" i="0" u="none" strike="noStrike" dirty="0">
                          <a:solidFill>
                            <a:srgbClr val="000000"/>
                          </a:solidFill>
                          <a:effectLst/>
                          <a:latin typeface="HG丸ｺﾞｼｯｸM-PRO" pitchFamily="50" charset="-128"/>
                          <a:ea typeface="HG丸ｺﾞｼｯｸM-PRO" pitchFamily="50" charset="-128"/>
                        </a:rPr>
                        <a:t> </a:t>
                      </a:r>
                      <a:r>
                        <a:rPr lang="ja-JP" altLang="en-US" sz="900" b="0" i="0" u="none" strike="noStrike" dirty="0">
                          <a:solidFill>
                            <a:srgbClr val="000000"/>
                          </a:solidFill>
                          <a:effectLst/>
                          <a:latin typeface="HG丸ｺﾞｼｯｸM-PRO" pitchFamily="50" charset="-128"/>
                          <a:ea typeface="HG丸ｺﾞｼｯｸM-PRO" pitchFamily="50" charset="-128"/>
                        </a:rPr>
                        <a:t>階入院受付（　　番）へ</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364309">
                <a:tc>
                  <a:txBody>
                    <a:bodyPr/>
                    <a:lstStyle/>
                    <a:p>
                      <a:pPr algn="ctr" fontAlgn="ctr"/>
                      <a:r>
                        <a:rPr lang="ja-JP" altLang="en-US" sz="1000" b="0" i="0" u="none" strike="noStrike" dirty="0">
                          <a:solidFill>
                            <a:srgbClr val="000000"/>
                          </a:solidFill>
                          <a:effectLst/>
                          <a:latin typeface="HG丸ｺﾞｼｯｸM-PRO" pitchFamily="50" charset="-128"/>
                          <a:ea typeface="HG丸ｺﾞｼｯｸM-PRO" pitchFamily="50" charset="-128"/>
                        </a:rPr>
                        <a:t>エ</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050" b="0" i="0" u="none" strike="noStrike" dirty="0">
                          <a:solidFill>
                            <a:srgbClr val="000000"/>
                          </a:solidFill>
                          <a:effectLst/>
                          <a:latin typeface="HG丸ｺﾞｼｯｸM-PRO" pitchFamily="50" charset="-128"/>
                          <a:ea typeface="HG丸ｺﾞｼｯｸM-PRO" pitchFamily="50" charset="-128"/>
                        </a:rPr>
                        <a:t>   病院の要請により、手術時</a:t>
                      </a:r>
                      <a:endParaRPr lang="en-US" altLang="ja-JP" sz="1050" b="0" i="0" u="none" strike="noStrike" dirty="0">
                        <a:solidFill>
                          <a:srgbClr val="000000"/>
                        </a:solidFill>
                        <a:effectLst/>
                        <a:latin typeface="HG丸ｺﾞｼｯｸM-PRO" pitchFamily="50" charset="-128"/>
                        <a:ea typeface="HG丸ｺﾞｼｯｸM-PRO" pitchFamily="50" charset="-128"/>
                      </a:endParaRPr>
                    </a:p>
                    <a:p>
                      <a:pPr algn="l" fontAlgn="ctr"/>
                      <a:r>
                        <a:rPr lang="en-US" altLang="ja-JP" sz="1050" b="0" i="0" u="none" strike="noStrike" dirty="0">
                          <a:solidFill>
                            <a:srgbClr val="000000"/>
                          </a:solidFill>
                          <a:effectLst/>
                          <a:latin typeface="HG丸ｺﾞｼｯｸM-PRO" pitchFamily="50" charset="-128"/>
                          <a:ea typeface="HG丸ｺﾞｼｯｸM-PRO" pitchFamily="50" charset="-128"/>
                        </a:rPr>
                        <a:t>   </a:t>
                      </a:r>
                      <a:r>
                        <a:rPr lang="ja-JP" altLang="en-US" sz="1050" b="0" i="0" u="none" strike="noStrike" dirty="0">
                          <a:solidFill>
                            <a:srgbClr val="000000"/>
                          </a:solidFill>
                          <a:effectLst/>
                          <a:latin typeface="HG丸ｺﾞｼｯｸM-PRO" pitchFamily="50" charset="-128"/>
                          <a:ea typeface="HG丸ｺﾞｼｯｸM-PRO" pitchFamily="50" charset="-128"/>
                        </a:rPr>
                        <a:t>に医師の説明を受ける方</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各病棟の</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スタッフステーション</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939819">
                <a:tc>
                  <a:txBody>
                    <a:bodyPr/>
                    <a:lstStyle/>
                    <a:p>
                      <a:pPr algn="ctr" fontAlgn="ctr"/>
                      <a:r>
                        <a:rPr lang="ja-JP" altLang="en-US" sz="1000" b="0" i="0" u="none" strike="noStrike" dirty="0">
                          <a:solidFill>
                            <a:srgbClr val="000000"/>
                          </a:solidFill>
                          <a:effectLst/>
                          <a:latin typeface="HG丸ｺﾞｼｯｸM-PRO" pitchFamily="50" charset="-128"/>
                          <a:ea typeface="HG丸ｺﾞｼｯｸM-PRO" pitchFamily="50" charset="-128"/>
                        </a:rPr>
                        <a:t>オ</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40000"/>
                        <a:lumOff val="60000"/>
                      </a:schemeClr>
                    </a:solidFill>
                  </a:tcPr>
                </a:tc>
                <a:tc>
                  <a:txBody>
                    <a:bodyPr/>
                    <a:lstStyle/>
                    <a:p>
                      <a:pPr algn="l" fontAlgn="ctr"/>
                      <a:r>
                        <a:rPr lang="ja-JP" altLang="en-US" sz="1050" b="0" i="0" u="none" strike="noStrike" dirty="0">
                          <a:solidFill>
                            <a:srgbClr val="000000"/>
                          </a:solidFill>
                          <a:effectLst/>
                          <a:latin typeface="HG丸ｺﾞｼｯｸM-PRO" pitchFamily="50" charset="-128"/>
                          <a:ea typeface="HG丸ｺﾞｼｯｸM-PRO" pitchFamily="50" charset="-128"/>
                        </a:rPr>
                        <a:t>   出産に立ち会われた</a:t>
                      </a:r>
                      <a:br>
                        <a:rPr lang="ja-JP" altLang="en-US" sz="1050" b="0" i="0" u="none" strike="noStrike" dirty="0">
                          <a:solidFill>
                            <a:srgbClr val="000000"/>
                          </a:solidFill>
                          <a:effectLst/>
                          <a:latin typeface="HG丸ｺﾞｼｯｸM-PRO" pitchFamily="50" charset="-128"/>
                          <a:ea typeface="HG丸ｺﾞｼｯｸM-PRO" pitchFamily="50" charset="-128"/>
                        </a:rPr>
                      </a:br>
                      <a:r>
                        <a:rPr lang="ja-JP" altLang="en-US" sz="1050" b="0" i="0" u="none" strike="noStrike" dirty="0">
                          <a:solidFill>
                            <a:srgbClr val="000000"/>
                          </a:solidFill>
                          <a:effectLst/>
                          <a:latin typeface="HG丸ｺﾞｼｯｸM-PRO" pitchFamily="50" charset="-128"/>
                          <a:ea typeface="HG丸ｺﾞｼｯｸM-PRO" pitchFamily="50" charset="-128"/>
                        </a:rPr>
                        <a:t>   夫、父母等</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・最初</a:t>
                      </a:r>
                      <a:r>
                        <a:rPr lang="ja-JP" altLang="en-US" sz="1000" b="0" i="0" u="none" strike="noStrike" dirty="0" smtClean="0">
                          <a:solidFill>
                            <a:srgbClr val="000000"/>
                          </a:solidFill>
                          <a:effectLst/>
                          <a:latin typeface="HG丸ｺﾞｼｯｸM-PRO" pitchFamily="50" charset="-128"/>
                          <a:ea typeface="HG丸ｺﾞｼｯｸM-PRO" pitchFamily="50" charset="-128"/>
                        </a:rPr>
                        <a:t>の</a:t>
                      </a:r>
                      <a:r>
                        <a:rPr lang="en-US" altLang="ja-JP" sz="1000" b="0" i="0" u="none" strike="noStrike" dirty="0" smtClean="0">
                          <a:solidFill>
                            <a:srgbClr val="000000"/>
                          </a:solidFill>
                          <a:effectLst/>
                          <a:latin typeface="HG丸ｺﾞｼｯｸM-PRO" pitchFamily="50" charset="-128"/>
                          <a:ea typeface="HG丸ｺﾞｼｯｸM-PRO" pitchFamily="50" charset="-128"/>
                        </a:rPr>
                        <a:t>30</a:t>
                      </a:r>
                      <a:r>
                        <a:rPr lang="ja-JP" altLang="en-US" sz="1000" b="0" i="0" u="none" strike="noStrike" dirty="0" smtClean="0">
                          <a:solidFill>
                            <a:srgbClr val="000000"/>
                          </a:solidFill>
                          <a:effectLst/>
                          <a:latin typeface="HG丸ｺﾞｼｯｸM-PRO" pitchFamily="50" charset="-128"/>
                          <a:ea typeface="HG丸ｺﾞｼｯｸM-PRO" pitchFamily="50" charset="-128"/>
                        </a:rPr>
                        <a:t>分</a:t>
                      </a:r>
                      <a:r>
                        <a:rPr lang="en-US" altLang="ja-JP" sz="1000" b="0" i="0" u="none" strike="noStrike" dirty="0" smtClean="0">
                          <a:solidFill>
                            <a:srgbClr val="000000"/>
                          </a:solidFill>
                          <a:effectLst/>
                          <a:latin typeface="HG丸ｺﾞｼｯｸM-PRO" pitchFamily="50" charset="-128"/>
                          <a:ea typeface="HG丸ｺﾞｼｯｸM-PRO" pitchFamily="50" charset="-128"/>
                        </a:rPr>
                        <a:t> </a:t>
                      </a:r>
                      <a:r>
                        <a:rPr lang="ja-JP" altLang="en-US" sz="1000" b="0" i="0" u="none" strike="noStrike" dirty="0" smtClean="0">
                          <a:solidFill>
                            <a:srgbClr val="000000"/>
                          </a:solidFill>
                          <a:effectLst/>
                          <a:latin typeface="HG丸ｺﾞｼｯｸM-PRO" pitchFamily="50" charset="-128"/>
                          <a:ea typeface="HG丸ｺﾞｼｯｸM-PRO" pitchFamily="50" charset="-128"/>
                        </a:rPr>
                        <a:t>（</a:t>
                      </a:r>
                      <a:r>
                        <a:rPr lang="en-US" altLang="ja-JP" sz="1000" b="0" i="0" u="none" strike="noStrike" dirty="0" smtClean="0">
                          <a:solidFill>
                            <a:srgbClr val="000000"/>
                          </a:solidFill>
                          <a:effectLst/>
                          <a:latin typeface="HG丸ｺﾞｼｯｸM-PRO" pitchFamily="50" charset="-128"/>
                          <a:ea typeface="HG丸ｺﾞｼｯｸM-PRO" pitchFamily="50" charset="-128"/>
                        </a:rPr>
                        <a:t>300</a:t>
                      </a:r>
                      <a:r>
                        <a:rPr lang="ja-JP" altLang="en-US" sz="1000" b="0" i="0" u="none" strike="noStrike" dirty="0" smtClean="0">
                          <a:solidFill>
                            <a:srgbClr val="000000"/>
                          </a:solidFill>
                          <a:effectLst/>
                          <a:latin typeface="HG丸ｺﾞｼｯｸM-PRO" pitchFamily="50" charset="-128"/>
                          <a:ea typeface="HG丸ｺﾞｼｯｸM-PRO" pitchFamily="50" charset="-128"/>
                        </a:rPr>
                        <a:t>円</a:t>
                      </a:r>
                      <a:r>
                        <a:rPr lang="ja-JP" altLang="en-US" sz="1000" b="0" i="0" u="none" strike="noStrike" dirty="0">
                          <a:solidFill>
                            <a:srgbClr val="000000"/>
                          </a:solidFill>
                          <a:effectLst/>
                          <a:latin typeface="HG丸ｺﾞｼｯｸM-PRO" pitchFamily="50" charset="-128"/>
                          <a:ea typeface="HG丸ｺﾞｼｯｸM-PRO" pitchFamily="50" charset="-128"/>
                        </a:rPr>
                        <a:t>）を免除</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spc="-100" baseline="0" dirty="0">
                          <a:solidFill>
                            <a:srgbClr val="000000"/>
                          </a:solidFill>
                          <a:effectLst/>
                          <a:latin typeface="HG丸ｺﾞｼｯｸM-PRO" pitchFamily="50" charset="-128"/>
                          <a:ea typeface="HG丸ｺﾞｼｯｸM-PRO" pitchFamily="50" charset="-128"/>
                        </a:rPr>
                        <a:t>・１日あたり（</a:t>
                      </a:r>
                      <a:r>
                        <a:rPr lang="ja-JP" altLang="en-US" sz="1000" b="0" i="0" u="none" strike="noStrike" spc="-100" baseline="0" dirty="0" smtClean="0">
                          <a:solidFill>
                            <a:srgbClr val="000000"/>
                          </a:solidFill>
                          <a:effectLst/>
                          <a:latin typeface="HG丸ｺﾞｼｯｸM-PRO" pitchFamily="50" charset="-128"/>
                          <a:ea typeface="HG丸ｺﾞｼｯｸM-PRO" pitchFamily="50" charset="-128"/>
                        </a:rPr>
                        <a:t>入庫</a:t>
                      </a:r>
                      <a:endParaRPr lang="en-US" altLang="ja-JP" sz="1000" b="0" i="0" u="none" strike="noStrike" spc="-100" baseline="0" dirty="0" smtClean="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spc="-100" baseline="0" dirty="0" smtClean="0">
                          <a:solidFill>
                            <a:srgbClr val="000000"/>
                          </a:solidFill>
                          <a:effectLst/>
                          <a:latin typeface="HG丸ｺﾞｼｯｸM-PRO" pitchFamily="50" charset="-128"/>
                          <a:ea typeface="HG丸ｺﾞｼｯｸM-PRO" pitchFamily="50" charset="-128"/>
                        </a:rPr>
                        <a:t>　から</a:t>
                      </a:r>
                      <a:r>
                        <a:rPr lang="en-US" altLang="ja-JP" sz="1000" b="0" i="0" u="none" strike="noStrike" spc="-100" baseline="0" dirty="0" smtClean="0">
                          <a:solidFill>
                            <a:srgbClr val="000000"/>
                          </a:solidFill>
                          <a:effectLst/>
                          <a:latin typeface="HG丸ｺﾞｼｯｸM-PRO" pitchFamily="50" charset="-128"/>
                          <a:ea typeface="HG丸ｺﾞｼｯｸM-PRO" pitchFamily="50" charset="-128"/>
                        </a:rPr>
                        <a:t>24</a:t>
                      </a:r>
                      <a:r>
                        <a:rPr lang="ja-JP" altLang="en-US" sz="1000" b="0" i="0" u="none" strike="noStrike" spc="-100" baseline="0" dirty="0" smtClean="0">
                          <a:solidFill>
                            <a:srgbClr val="000000"/>
                          </a:solidFill>
                          <a:effectLst/>
                          <a:latin typeface="HG丸ｺﾞｼｯｸM-PRO" pitchFamily="50" charset="-128"/>
                          <a:ea typeface="HG丸ｺﾞｼｯｸM-PRO" pitchFamily="50" charset="-128"/>
                        </a:rPr>
                        <a:t>時間</a:t>
                      </a:r>
                      <a:r>
                        <a:rPr lang="ja-JP" altLang="en-US" sz="1000" b="0" i="0" u="none" strike="noStrike" spc="-100" baseline="0" dirty="0">
                          <a:solidFill>
                            <a:srgbClr val="000000"/>
                          </a:solidFill>
                          <a:effectLst/>
                          <a:latin typeface="HG丸ｺﾞｼｯｸM-PRO" pitchFamily="50" charset="-128"/>
                          <a:ea typeface="HG丸ｺﾞｼｯｸM-PRO" pitchFamily="50" charset="-128"/>
                        </a:rPr>
                        <a:t>）</a:t>
                      </a:r>
                      <a:r>
                        <a:rPr lang="ja-JP" altLang="en-US" sz="1000" b="0" i="0" u="none" strike="noStrike" spc="-100" baseline="0" dirty="0" smtClean="0">
                          <a:solidFill>
                            <a:srgbClr val="000000"/>
                          </a:solidFill>
                          <a:effectLst/>
                          <a:latin typeface="HG丸ｺﾞｼｯｸM-PRO" pitchFamily="50" charset="-128"/>
                          <a:ea typeface="HG丸ｺﾞｼｯｸM-PRO" pitchFamily="50" charset="-128"/>
                        </a:rPr>
                        <a:t>の</a:t>
                      </a:r>
                      <a:endParaRPr lang="en-US" altLang="ja-JP" sz="1000" b="0" i="0" u="none" strike="noStrike" spc="-100" baseline="0" dirty="0" smtClean="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spc="-100" baseline="0" dirty="0" smtClean="0">
                          <a:solidFill>
                            <a:srgbClr val="000000"/>
                          </a:solidFill>
                          <a:effectLst/>
                          <a:latin typeface="HG丸ｺﾞｼｯｸM-PRO" pitchFamily="50" charset="-128"/>
                          <a:ea typeface="HG丸ｺﾞｼｯｸM-PRO" pitchFamily="50" charset="-128"/>
                        </a:rPr>
                        <a:t>　</a:t>
                      </a:r>
                      <a:r>
                        <a:rPr lang="ja-JP" altLang="en-US" sz="1000" b="0" i="0" u="none" strike="noStrike" dirty="0" smtClean="0">
                          <a:solidFill>
                            <a:srgbClr val="000000"/>
                          </a:solidFill>
                          <a:effectLst/>
                          <a:latin typeface="HG丸ｺﾞｼｯｸM-PRO" pitchFamily="50" charset="-128"/>
                          <a:ea typeface="HG丸ｺﾞｼｯｸM-PRO" pitchFamily="50" charset="-128"/>
                        </a:rPr>
                        <a:t>上限：</a:t>
                      </a:r>
                      <a:r>
                        <a:rPr lang="en-US" altLang="ja-JP" sz="1000" b="0" i="0" u="none" strike="noStrike" dirty="0" smtClean="0">
                          <a:solidFill>
                            <a:srgbClr val="000000"/>
                          </a:solidFill>
                          <a:effectLst/>
                          <a:latin typeface="HG丸ｺﾞｼｯｸM-PRO" pitchFamily="50" charset="-128"/>
                          <a:ea typeface="HG丸ｺﾞｼｯｸM-PRO" pitchFamily="50" charset="-128"/>
                        </a:rPr>
                        <a:t>1,600</a:t>
                      </a:r>
                      <a:r>
                        <a:rPr lang="ja-JP" altLang="en-US" sz="1000" b="0" i="0" u="none" strike="noStrike" dirty="0" smtClean="0">
                          <a:solidFill>
                            <a:srgbClr val="000000"/>
                          </a:solidFill>
                          <a:effectLst/>
                          <a:latin typeface="HG丸ｺﾞｼｯｸM-PRO" pitchFamily="50" charset="-128"/>
                          <a:ea typeface="HG丸ｺﾞｼｯｸM-PRO" pitchFamily="50" charset="-128"/>
                        </a:rPr>
                        <a:t>円</a:t>
                      </a:r>
                      <a:endParaRPr lang="ja-JP" altLang="en-US" sz="1000" b="0" i="0" u="none" strike="noStrike" dirty="0">
                        <a:solidFill>
                          <a:srgbClr val="000000"/>
                        </a:solidFill>
                        <a:effectLst/>
                        <a:latin typeface="HG丸ｺﾞｼｯｸM-PRO" pitchFamily="50" charset="-128"/>
                        <a:ea typeface="HG丸ｺﾞｼｯｸM-PRO" pitchFamily="50" charset="-128"/>
                      </a:endParaRP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950" b="0" i="0" u="none" strike="noStrike" dirty="0">
                          <a:solidFill>
                            <a:srgbClr val="000000"/>
                          </a:solidFill>
                          <a:effectLst/>
                          <a:latin typeface="HG丸ｺﾞｼｯｸM-PRO" pitchFamily="50" charset="-128"/>
                          <a:ea typeface="HG丸ｺﾞｼｯｸM-PRO" pitchFamily="50" charset="-128"/>
                        </a:rPr>
                        <a:t>・最初</a:t>
                      </a:r>
                      <a:r>
                        <a:rPr lang="ja-JP" altLang="en-US" sz="950" b="0" i="0" u="none" strike="noStrike" dirty="0" smtClean="0">
                          <a:solidFill>
                            <a:srgbClr val="000000"/>
                          </a:solidFill>
                          <a:effectLst/>
                          <a:latin typeface="HG丸ｺﾞｼｯｸM-PRO" pitchFamily="50" charset="-128"/>
                          <a:ea typeface="HG丸ｺﾞｼｯｸM-PRO" pitchFamily="50" charset="-128"/>
                        </a:rPr>
                        <a:t>の</a:t>
                      </a:r>
                      <a:r>
                        <a:rPr lang="en-US" altLang="ja-JP" sz="950" b="0" i="0" u="none" strike="noStrike" dirty="0" smtClean="0">
                          <a:solidFill>
                            <a:srgbClr val="000000"/>
                          </a:solidFill>
                          <a:effectLst/>
                          <a:latin typeface="HG丸ｺﾞｼｯｸM-PRO" pitchFamily="50" charset="-128"/>
                          <a:ea typeface="HG丸ｺﾞｼｯｸM-PRO" pitchFamily="50" charset="-128"/>
                        </a:rPr>
                        <a:t>30</a:t>
                      </a:r>
                      <a:r>
                        <a:rPr lang="ja-JP" altLang="en-US" sz="950" b="0" i="0" u="none" strike="noStrike" dirty="0" smtClean="0">
                          <a:solidFill>
                            <a:srgbClr val="000000"/>
                          </a:solidFill>
                          <a:effectLst/>
                          <a:latin typeface="HG丸ｺﾞｼｯｸM-PRO" pitchFamily="50" charset="-128"/>
                          <a:ea typeface="HG丸ｺﾞｼｯｸM-PRO" pitchFamily="50" charset="-128"/>
                        </a:rPr>
                        <a:t>分（</a:t>
                      </a:r>
                      <a:r>
                        <a:rPr lang="en-US" altLang="ja-JP" sz="950" b="0" i="0" u="none" strike="noStrike" smtClean="0">
                          <a:solidFill>
                            <a:srgbClr val="000000"/>
                          </a:solidFill>
                          <a:effectLst/>
                          <a:latin typeface="HG丸ｺﾞｼｯｸM-PRO" pitchFamily="50" charset="-128"/>
                          <a:ea typeface="HG丸ｺﾞｼｯｸM-PRO" pitchFamily="50" charset="-128"/>
                        </a:rPr>
                        <a:t>210</a:t>
                      </a:r>
                      <a:r>
                        <a:rPr lang="ja-JP" altLang="en-US" sz="950" b="0" i="0" u="none" strike="noStrike" dirty="0" smtClean="0">
                          <a:solidFill>
                            <a:srgbClr val="000000"/>
                          </a:solidFill>
                          <a:effectLst/>
                          <a:latin typeface="HG丸ｺﾞｼｯｸM-PRO" pitchFamily="50" charset="-128"/>
                          <a:ea typeface="HG丸ｺﾞｼｯｸM-PRO" pitchFamily="50" charset="-128"/>
                        </a:rPr>
                        <a:t>円）を</a:t>
                      </a:r>
                      <a:r>
                        <a:rPr lang="ja-JP" altLang="en-US" sz="950" b="0" i="0" u="none" strike="noStrike" dirty="0">
                          <a:solidFill>
                            <a:srgbClr val="000000"/>
                          </a:solidFill>
                          <a:effectLst/>
                          <a:latin typeface="HG丸ｺﾞｼｯｸM-PRO" pitchFamily="50" charset="-128"/>
                          <a:ea typeface="HG丸ｺﾞｼｯｸM-PRO" pitchFamily="50" charset="-128"/>
                        </a:rPr>
                        <a:t>免除</a:t>
                      </a:r>
                      <a:br>
                        <a:rPr lang="ja-JP" altLang="en-US" sz="950" b="0" i="0" u="none" strike="noStrike" dirty="0">
                          <a:solidFill>
                            <a:srgbClr val="000000"/>
                          </a:solidFill>
                          <a:effectLst/>
                          <a:latin typeface="HG丸ｺﾞｼｯｸM-PRO" pitchFamily="50" charset="-128"/>
                          <a:ea typeface="HG丸ｺﾞｼｯｸM-PRO" pitchFamily="50" charset="-128"/>
                        </a:rPr>
                      </a:br>
                      <a:r>
                        <a:rPr lang="ja-JP" altLang="en-US" sz="950" b="0" i="0" u="none" strike="noStrike" spc="-150" dirty="0">
                          <a:solidFill>
                            <a:srgbClr val="000000"/>
                          </a:solidFill>
                          <a:effectLst/>
                          <a:latin typeface="HG丸ｺﾞｼｯｸM-PRO" pitchFamily="50" charset="-128"/>
                          <a:ea typeface="HG丸ｺﾞｼｯｸM-PRO" pitchFamily="50" charset="-128"/>
                        </a:rPr>
                        <a:t>・１日あたり（深夜１：００まで</a:t>
                      </a:r>
                      <a:r>
                        <a:rPr lang="ja-JP" altLang="en-US" sz="950" b="0" i="0" u="none" strike="noStrike" spc="-150" dirty="0" smtClean="0">
                          <a:solidFill>
                            <a:srgbClr val="000000"/>
                          </a:solidFill>
                          <a:effectLst/>
                          <a:latin typeface="HG丸ｺﾞｼｯｸM-PRO" pitchFamily="50" charset="-128"/>
                          <a:ea typeface="HG丸ｺﾞｼｯｸM-PRO" pitchFamily="50" charset="-128"/>
                        </a:rPr>
                        <a:t>）</a:t>
                      </a:r>
                      <a:endParaRPr lang="en-US" altLang="ja-JP" sz="950" b="0" i="0" u="none" strike="noStrike" spc="-150" dirty="0">
                        <a:solidFill>
                          <a:srgbClr val="000000"/>
                        </a:solidFill>
                        <a:effectLst/>
                        <a:latin typeface="HG丸ｺﾞｼｯｸM-PRO" pitchFamily="50" charset="-128"/>
                        <a:ea typeface="HG丸ｺﾞｼｯｸM-PRO" pitchFamily="50" charset="-128"/>
                      </a:endParaRPr>
                    </a:p>
                    <a:p>
                      <a:pPr algn="l" fontAlgn="ctr"/>
                      <a:r>
                        <a:rPr lang="en-US" altLang="ja-JP" sz="950" b="0" i="0" u="none" strike="noStrike" spc="-150" dirty="0">
                          <a:solidFill>
                            <a:srgbClr val="000000"/>
                          </a:solidFill>
                          <a:effectLst/>
                          <a:latin typeface="HG丸ｺﾞｼｯｸM-PRO" pitchFamily="50" charset="-128"/>
                          <a:ea typeface="HG丸ｺﾞｼｯｸM-PRO" pitchFamily="50" charset="-128"/>
                        </a:rPr>
                        <a:t>       </a:t>
                      </a:r>
                      <a:r>
                        <a:rPr lang="ja-JP" altLang="en-US" sz="950" b="0" i="0" u="none" strike="noStrike" dirty="0" smtClean="0">
                          <a:solidFill>
                            <a:srgbClr val="000000"/>
                          </a:solidFill>
                          <a:effectLst/>
                          <a:latin typeface="HG丸ｺﾞｼｯｸM-PRO" pitchFamily="50" charset="-128"/>
                          <a:ea typeface="HG丸ｺﾞｼｯｸM-PRO" pitchFamily="50" charset="-128"/>
                        </a:rPr>
                        <a:t>の上限</a:t>
                      </a:r>
                      <a:r>
                        <a:rPr lang="ja-JP" altLang="en-US" sz="950" b="0" i="0" u="none" strike="noStrike" dirty="0">
                          <a:solidFill>
                            <a:srgbClr val="000000"/>
                          </a:solidFill>
                          <a:effectLst/>
                          <a:latin typeface="HG丸ｺﾞｼｯｸM-PRO" pitchFamily="50" charset="-128"/>
                          <a:ea typeface="HG丸ｺﾞｼｯｸM-PRO" pitchFamily="50" charset="-128"/>
                        </a:rPr>
                        <a:t>：１</a:t>
                      </a:r>
                      <a:r>
                        <a:rPr lang="en-US" altLang="ja-JP" sz="950" b="0" i="0" u="none" strike="noStrike" dirty="0">
                          <a:solidFill>
                            <a:srgbClr val="000000"/>
                          </a:solidFill>
                          <a:effectLst/>
                          <a:latin typeface="HG丸ｺﾞｼｯｸM-PRO" pitchFamily="50" charset="-128"/>
                          <a:ea typeface="HG丸ｺﾞｼｯｸM-PRO" pitchFamily="50" charset="-128"/>
                        </a:rPr>
                        <a:t>,</a:t>
                      </a:r>
                      <a:r>
                        <a:rPr lang="ja-JP" altLang="en-US" sz="950" b="0" i="0" u="none" strike="noStrike" dirty="0">
                          <a:solidFill>
                            <a:srgbClr val="000000"/>
                          </a:solidFill>
                          <a:effectLst/>
                          <a:latin typeface="HG丸ｺﾞｼｯｸM-PRO" pitchFamily="50" charset="-128"/>
                          <a:ea typeface="HG丸ｺﾞｼｯｸM-PRO" pitchFamily="50" charset="-128"/>
                        </a:rPr>
                        <a:t>６００円　　　</a:t>
                      </a:r>
                      <a:br>
                        <a:rPr lang="ja-JP" altLang="en-US" sz="950" b="0" i="0" u="none" strike="noStrike" dirty="0">
                          <a:solidFill>
                            <a:srgbClr val="000000"/>
                          </a:solidFill>
                          <a:effectLst/>
                          <a:latin typeface="HG丸ｺﾞｼｯｸM-PRO" pitchFamily="50" charset="-128"/>
                          <a:ea typeface="HG丸ｺﾞｼｯｸM-PRO" pitchFamily="50" charset="-128"/>
                        </a:rPr>
                      </a:br>
                      <a:r>
                        <a:rPr lang="ja-JP" altLang="en-US" sz="950" b="0" i="0" u="none" strike="noStrike" dirty="0">
                          <a:solidFill>
                            <a:srgbClr val="000000"/>
                          </a:solidFill>
                          <a:effectLst/>
                          <a:latin typeface="HG丸ｺﾞｼｯｸM-PRO" pitchFamily="50" charset="-128"/>
                          <a:ea typeface="HG丸ｺﾞｼｯｸM-PRO" pitchFamily="50" charset="-128"/>
                        </a:rPr>
                        <a:t>   </a:t>
                      </a:r>
                      <a:r>
                        <a:rPr lang="en-US" altLang="ja-JP" sz="950" b="0" i="0" u="none" strike="noStrike" spc="-110" baseline="0" dirty="0">
                          <a:solidFill>
                            <a:srgbClr val="000000"/>
                          </a:solidFill>
                          <a:effectLst/>
                          <a:latin typeface="HG丸ｺﾞｼｯｸM-PRO" pitchFamily="50" charset="-128"/>
                          <a:ea typeface="HG丸ｺﾞｼｯｸM-PRO" pitchFamily="50" charset="-128"/>
                        </a:rPr>
                        <a:t>※</a:t>
                      </a:r>
                      <a:r>
                        <a:rPr lang="ja-JP" altLang="en-US" sz="950" b="0" i="0" u="none" strike="noStrike" spc="-110" baseline="0" dirty="0">
                          <a:solidFill>
                            <a:srgbClr val="000000"/>
                          </a:solidFill>
                          <a:effectLst/>
                          <a:latin typeface="HG丸ｺﾞｼｯｸM-PRO" pitchFamily="50" charset="-128"/>
                          <a:ea typeface="HG丸ｺﾞｼｯｸM-PRO" pitchFamily="50" charset="-128"/>
                        </a:rPr>
                        <a:t>深夜１：００～午前６：３０</a:t>
                      </a:r>
                      <a:endParaRPr lang="en-US" altLang="ja-JP" sz="950" b="0" i="0" u="none" strike="noStrike" spc="-110" baseline="0" dirty="0">
                        <a:solidFill>
                          <a:srgbClr val="000000"/>
                        </a:solidFill>
                        <a:effectLst/>
                        <a:latin typeface="HG丸ｺﾞｼｯｸM-PRO" pitchFamily="50" charset="-128"/>
                        <a:ea typeface="HG丸ｺﾞｼｯｸM-PRO" pitchFamily="50" charset="-128"/>
                      </a:endParaRPr>
                    </a:p>
                    <a:p>
                      <a:pPr algn="l" fontAlgn="ctr"/>
                      <a:r>
                        <a:rPr lang="ja-JP" altLang="en-US" sz="950" b="0" i="0" u="none" strike="noStrike" spc="-150" dirty="0">
                          <a:solidFill>
                            <a:srgbClr val="000000"/>
                          </a:solidFill>
                          <a:effectLst/>
                          <a:latin typeface="HG丸ｺﾞｼｯｸM-PRO" pitchFamily="50" charset="-128"/>
                          <a:ea typeface="HG丸ｺﾞｼｯｸM-PRO" pitchFamily="50" charset="-128"/>
                        </a:rPr>
                        <a:t>   </a:t>
                      </a:r>
                      <a:r>
                        <a:rPr lang="ja-JP" altLang="en-US" sz="950" b="0" i="0" u="none" strike="noStrike" spc="-150" baseline="0" dirty="0">
                          <a:solidFill>
                            <a:srgbClr val="000000"/>
                          </a:solidFill>
                          <a:effectLst/>
                          <a:latin typeface="HG丸ｺﾞｼｯｸM-PRO" pitchFamily="50" charset="-128"/>
                          <a:ea typeface="HG丸ｺﾞｼｯｸM-PRO" pitchFamily="50" charset="-128"/>
                        </a:rPr>
                        <a:t>         </a:t>
                      </a:r>
                      <a:r>
                        <a:rPr lang="ja-JP" altLang="en-US" sz="950" b="0" i="0" u="none" strike="noStrike" spc="-150" dirty="0">
                          <a:solidFill>
                            <a:srgbClr val="000000"/>
                          </a:solidFill>
                          <a:effectLst/>
                          <a:latin typeface="HG丸ｺﾞｼｯｸM-PRO" pitchFamily="50" charset="-128"/>
                          <a:ea typeface="HG丸ｺﾞｼｯｸM-PRO" pitchFamily="50" charset="-128"/>
                        </a:rPr>
                        <a:t>に停めた場合：</a:t>
                      </a:r>
                      <a:r>
                        <a:rPr lang="ja-JP" altLang="en-US" sz="950" b="0" i="0" u="none" strike="noStrike" dirty="0">
                          <a:solidFill>
                            <a:srgbClr val="000000"/>
                          </a:solidFill>
                          <a:effectLst/>
                          <a:latin typeface="HG丸ｺﾞｼｯｸM-PRO" pitchFamily="50" charset="-128"/>
                          <a:ea typeface="HG丸ｺﾞｼｯｸM-PRO" pitchFamily="50" charset="-128"/>
                        </a:rPr>
                        <a:t>１泊５００円</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東棟８Ｂ病棟</a:t>
                      </a:r>
                      <a:r>
                        <a:rPr lang="en-US" altLang="ja-JP" sz="1000" b="0" i="0" u="none" strike="noStrike" dirty="0">
                          <a:solidFill>
                            <a:srgbClr val="000000"/>
                          </a:solidFill>
                          <a:effectLst/>
                          <a:latin typeface="HG丸ｺﾞｼｯｸM-PRO" pitchFamily="50" charset="-128"/>
                          <a:ea typeface="HG丸ｺﾞｼｯｸM-PRO" pitchFamily="50" charset="-128"/>
                        </a:rPr>
                        <a:t>(</a:t>
                      </a:r>
                      <a:r>
                        <a:rPr lang="ja-JP" altLang="en-US" sz="1000" b="0" i="0" u="none" strike="noStrike" dirty="0">
                          <a:solidFill>
                            <a:srgbClr val="000000"/>
                          </a:solidFill>
                          <a:effectLst/>
                          <a:latin typeface="HG丸ｺﾞｼｯｸM-PRO" pitchFamily="50" charset="-128"/>
                          <a:ea typeface="HG丸ｺﾞｼｯｸM-PRO" pitchFamily="50" charset="-128"/>
                        </a:rPr>
                        <a:t>産科</a:t>
                      </a:r>
                      <a:r>
                        <a:rPr lang="en-US" altLang="ja-JP" sz="1000" b="0" i="0" u="none" strike="noStrike" dirty="0">
                          <a:solidFill>
                            <a:srgbClr val="000000"/>
                          </a:solidFill>
                          <a:effectLst/>
                          <a:latin typeface="HG丸ｺﾞｼｯｸM-PRO" pitchFamily="50" charset="-128"/>
                          <a:ea typeface="HG丸ｺﾞｼｯｸM-PRO" pitchFamily="50" charset="-128"/>
                        </a:rPr>
                        <a:t>)</a:t>
                      </a:r>
                      <a:r>
                        <a:rPr lang="ja-JP" altLang="en-US" sz="1000" b="0" i="0" u="none" strike="noStrike" dirty="0">
                          <a:solidFill>
                            <a:srgbClr val="000000"/>
                          </a:solidFill>
                          <a:effectLst/>
                          <a:latin typeface="HG丸ｺﾞｼｯｸM-PRO" pitchFamily="50" charset="-128"/>
                          <a:ea typeface="HG丸ｺﾞｼｯｸM-PRO" pitchFamily="50" charset="-128"/>
                        </a:rPr>
                        <a:t>の</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スタッフステーション</a:t>
                      </a:r>
                      <a:br>
                        <a:rPr lang="ja-JP" altLang="en-US" sz="1000" b="0" i="0" u="none" strike="noStrike" dirty="0">
                          <a:solidFill>
                            <a:srgbClr val="000000"/>
                          </a:solidFill>
                          <a:effectLst/>
                          <a:latin typeface="HG丸ｺﾞｼｯｸM-PRO" pitchFamily="50" charset="-128"/>
                          <a:ea typeface="HG丸ｺﾞｼｯｸM-PRO" pitchFamily="50" charset="-128"/>
                        </a:rPr>
                      </a:br>
                      <a:r>
                        <a:rPr lang="ja-JP" altLang="en-US" sz="1000" b="0" i="0" u="none" strike="noStrike" dirty="0">
                          <a:solidFill>
                            <a:srgbClr val="000000"/>
                          </a:solidFill>
                          <a:effectLst/>
                          <a:latin typeface="HG丸ｺﾞｼｯｸM-PRO" pitchFamily="50" charset="-128"/>
                          <a:ea typeface="HG丸ｺﾞｼｯｸM-PRO" pitchFamily="50" charset="-128"/>
                        </a:rPr>
                        <a:t> </a:t>
                      </a:r>
                      <a:r>
                        <a:rPr lang="en-US" altLang="ja-JP" sz="1000" b="0" i="0" u="none" strike="noStrike" dirty="0">
                          <a:solidFill>
                            <a:srgbClr val="000000"/>
                          </a:solidFill>
                          <a:effectLst/>
                          <a:latin typeface="HG丸ｺﾞｼｯｸM-PRO" pitchFamily="50" charset="-128"/>
                          <a:ea typeface="HG丸ｺﾞｼｯｸM-PRO" pitchFamily="50" charset="-128"/>
                        </a:rPr>
                        <a:t>※</a:t>
                      </a:r>
                      <a:r>
                        <a:rPr lang="ja-JP" altLang="en-US" sz="1000" b="0" i="0" u="none" strike="noStrike" dirty="0">
                          <a:solidFill>
                            <a:srgbClr val="000000"/>
                          </a:solidFill>
                          <a:effectLst/>
                          <a:latin typeface="HG丸ｺﾞｼｯｸM-PRO" pitchFamily="50" charset="-128"/>
                          <a:ea typeface="HG丸ｺﾞｼｯｸM-PRO" pitchFamily="50" charset="-128"/>
                        </a:rPr>
                        <a:t>広島市中央駐車場を</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r>
                        <a:rPr lang="ja-JP" altLang="en-US" sz="1000" b="0" i="0" u="none" strike="noStrike" dirty="0">
                          <a:solidFill>
                            <a:srgbClr val="000000"/>
                          </a:solidFill>
                          <a:effectLst/>
                          <a:latin typeface="HG丸ｺﾞｼｯｸM-PRO" pitchFamily="50" charset="-128"/>
                          <a:ea typeface="HG丸ｺﾞｼｯｸM-PRO" pitchFamily="50" charset="-128"/>
                        </a:rPr>
                        <a:t>    利用時は、中央玄関 </a:t>
                      </a:r>
                      <a:endParaRPr lang="en-US" altLang="ja-JP" sz="1000" b="0" i="0" u="none" strike="noStrike" dirty="0">
                        <a:solidFill>
                          <a:srgbClr val="000000"/>
                        </a:solidFill>
                        <a:effectLst/>
                        <a:latin typeface="HG丸ｺﾞｼｯｸM-PRO" pitchFamily="50" charset="-128"/>
                        <a:ea typeface="HG丸ｺﾞｼｯｸM-PRO" pitchFamily="50" charset="-128"/>
                      </a:endParaRPr>
                    </a:p>
                    <a:p>
                      <a:pPr algn="l" fontAlgn="ctr"/>
                      <a:r>
                        <a:rPr lang="en-US" altLang="ja-JP" sz="1000" b="0" i="0" u="none" strike="noStrike" dirty="0">
                          <a:solidFill>
                            <a:srgbClr val="000000"/>
                          </a:solidFill>
                          <a:effectLst/>
                          <a:latin typeface="HG丸ｺﾞｼｯｸM-PRO" pitchFamily="50" charset="-128"/>
                          <a:ea typeface="HG丸ｺﾞｼｯｸM-PRO" pitchFamily="50" charset="-128"/>
                        </a:rPr>
                        <a:t>    </a:t>
                      </a:r>
                      <a:r>
                        <a:rPr lang="ja-JP" altLang="en-US" sz="1000" b="0" i="0" u="none" strike="noStrike" dirty="0">
                          <a:solidFill>
                            <a:srgbClr val="000000"/>
                          </a:solidFill>
                          <a:effectLst/>
                          <a:latin typeface="HG丸ｺﾞｼｯｸM-PRO" pitchFamily="50" charset="-128"/>
                          <a:ea typeface="HG丸ｺﾞｼｯｸM-PRO" pitchFamily="50" charset="-128"/>
                        </a:rPr>
                        <a:t>横の警備員室へ</a:t>
                      </a:r>
                    </a:p>
                  </a:txBody>
                  <a:tcPr marL="6709" marR="6709" marT="670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bl>
          </a:graphicData>
        </a:graphic>
      </p:graphicFrame>
      <p:sp>
        <p:nvSpPr>
          <p:cNvPr id="16" name="テキスト ボックス 15"/>
          <p:cNvSpPr txBox="1"/>
          <p:nvPr/>
        </p:nvSpPr>
        <p:spPr>
          <a:xfrm>
            <a:off x="6017946" y="7329264"/>
            <a:ext cx="146441" cy="130805"/>
          </a:xfrm>
          <a:prstGeom prst="rect">
            <a:avLst/>
          </a:prstGeom>
          <a:noFill/>
          <a:ln w="6350">
            <a:solidFill>
              <a:schemeClr val="tx1"/>
            </a:solidFill>
          </a:ln>
        </p:spPr>
        <p:txBody>
          <a:bodyPr wrap="none" lIns="36000" tIns="0" rIns="36000" bIns="0" rtlCol="0">
            <a:spAutoFit/>
          </a:bodyPr>
          <a:lstStyle/>
          <a:p>
            <a:r>
              <a:rPr lang="ja-JP" altLang="en-US" sz="850" dirty="0">
                <a:solidFill>
                  <a:prstClr val="black"/>
                </a:solidFill>
              </a:rPr>
              <a:t>７</a:t>
            </a:r>
          </a:p>
        </p:txBody>
      </p:sp>
      <p:sp>
        <p:nvSpPr>
          <p:cNvPr id="23" name="正方形/長方形 22"/>
          <p:cNvSpPr/>
          <p:nvPr/>
        </p:nvSpPr>
        <p:spPr>
          <a:xfrm>
            <a:off x="3157059" y="9667636"/>
            <a:ext cx="545342" cy="253916"/>
          </a:xfrm>
          <a:prstGeom prst="rect">
            <a:avLst/>
          </a:prstGeom>
        </p:spPr>
        <p:txBody>
          <a:bodyPr wrap="none">
            <a:spAutoFit/>
          </a:bodyPr>
          <a:lstStyle/>
          <a:p>
            <a:r>
              <a:rPr lang="ja-JP" altLang="ja-JP" sz="1050" dirty="0">
                <a:solidFill>
                  <a:prstClr val="black"/>
                </a:solidFill>
              </a:rPr>
              <a:t>－</a:t>
            </a:r>
            <a:r>
              <a:rPr lang="ja-JP" altLang="en-US" sz="1050" dirty="0">
                <a:solidFill>
                  <a:prstClr val="black"/>
                </a:solidFill>
              </a:rPr>
              <a:t>８</a:t>
            </a:r>
            <a:r>
              <a:rPr lang="ja-JP" altLang="ja-JP" sz="1050" dirty="0">
                <a:solidFill>
                  <a:prstClr val="black"/>
                </a:solidFill>
              </a:rPr>
              <a:t>－</a:t>
            </a:r>
          </a:p>
        </p:txBody>
      </p:sp>
      <p:grpSp>
        <p:nvGrpSpPr>
          <p:cNvPr id="17" name="グループ化 16"/>
          <p:cNvGrpSpPr/>
          <p:nvPr/>
        </p:nvGrpSpPr>
        <p:grpSpPr>
          <a:xfrm>
            <a:off x="181123" y="272480"/>
            <a:ext cx="805029" cy="390043"/>
            <a:chOff x="2057025" y="3661889"/>
            <a:chExt cx="804582" cy="360040"/>
          </a:xfrm>
          <a:solidFill>
            <a:schemeClr val="accent5"/>
          </a:solidFill>
        </p:grpSpPr>
        <p:sp>
          <p:nvSpPr>
            <p:cNvPr id="18" name="角丸四角形 17"/>
            <p:cNvSpPr/>
            <p:nvPr/>
          </p:nvSpPr>
          <p:spPr>
            <a:xfrm>
              <a:off x="2069633" y="3661889"/>
              <a:ext cx="791974" cy="360040"/>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2057025" y="3685651"/>
              <a:ext cx="804582" cy="312512"/>
            </a:xfrm>
            <a:prstGeom prst="rect">
              <a:avLst/>
            </a:prstGeom>
            <a:noFill/>
          </p:spPr>
          <p:txBody>
            <a:bodyPr wrap="none">
              <a:spAutoFit/>
            </a:bodyPr>
            <a:lstStyle/>
            <a:p>
              <a:r>
                <a:rPr lang="ja-JP" altLang="en-US" sz="1600" dirty="0">
                  <a:solidFill>
                    <a:schemeClr val="bg1"/>
                  </a:solidFill>
                  <a:latin typeface="HGS創英角ｺﾞｼｯｸUB" pitchFamily="50" charset="-128"/>
                  <a:ea typeface="HGS創英角ｺﾞｼｯｸUB" pitchFamily="50" charset="-128"/>
                </a:rPr>
                <a:t>その他</a:t>
              </a:r>
            </a:p>
          </p:txBody>
        </p:sp>
      </p:grpSp>
      <p:grpSp>
        <p:nvGrpSpPr>
          <p:cNvPr id="20" name="グループ化 19"/>
          <p:cNvGrpSpPr/>
          <p:nvPr/>
        </p:nvGrpSpPr>
        <p:grpSpPr>
          <a:xfrm>
            <a:off x="130971" y="671338"/>
            <a:ext cx="6538433" cy="2407903"/>
            <a:chOff x="161419" y="2000672"/>
            <a:chExt cx="6300113" cy="2407903"/>
          </a:xfrm>
        </p:grpSpPr>
        <p:sp>
          <p:nvSpPr>
            <p:cNvPr id="21" name="正方形/長方形 20"/>
            <p:cNvSpPr/>
            <p:nvPr/>
          </p:nvSpPr>
          <p:spPr>
            <a:xfrm>
              <a:off x="161419" y="2000672"/>
              <a:ext cx="6300113" cy="2407903"/>
            </a:xfrm>
            <a:prstGeom prst="rect">
              <a:avLst/>
            </a:prstGeom>
          </p:spPr>
          <p:txBody>
            <a:bodyPr wrap="square">
              <a:spAutoFit/>
            </a:bodyPr>
            <a:lstStyle/>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各種</a:t>
              </a:r>
              <a:r>
                <a:rPr lang="ja-JP" altLang="ja-JP" sz="1200" dirty="0">
                  <a:solidFill>
                    <a:prstClr val="black"/>
                  </a:solidFill>
                  <a:latin typeface="HG丸ｺﾞｼｯｸM-PRO" pitchFamily="50" charset="-128"/>
                  <a:ea typeface="HG丸ｺﾞｼｯｸM-PRO" pitchFamily="50" charset="-128"/>
                </a:rPr>
                <a:t>証明書・診断書などが必要な方は、各診療科外来の受付又は入院受付</a:t>
              </a:r>
              <a:r>
                <a:rPr lang="ja-JP" altLang="en-US" sz="1200" dirty="0">
                  <a:solidFill>
                    <a:prstClr val="black"/>
                  </a:solidFill>
                  <a:latin typeface="HG丸ｺﾞｼｯｸM-PRO" pitchFamily="50" charset="-128"/>
                  <a:ea typeface="HG丸ｺﾞｼｯｸM-PRO" pitchFamily="50" charset="-128"/>
                </a:rPr>
                <a:t>（</a:t>
              </a:r>
              <a:r>
                <a:rPr lang="ja-JP" altLang="ja-JP" sz="1200" dirty="0">
                  <a:solidFill>
                    <a:prstClr val="black"/>
                  </a:solidFill>
                  <a:latin typeface="HG丸ｺﾞｼｯｸM-PRO" pitchFamily="50" charset="-128"/>
                  <a:ea typeface="HG丸ｺﾞｼｯｸM-PRO" pitchFamily="50" charset="-128"/>
                </a:rPr>
                <a:t>１階</a:t>
              </a:r>
              <a:r>
                <a:rPr lang="ja-JP" altLang="en-US" sz="1200" dirty="0" smtClean="0">
                  <a:solidFill>
                    <a:prstClr val="black"/>
                  </a:solidFill>
                  <a:latin typeface="HG丸ｺﾞｼｯｸM-PRO" pitchFamily="50" charset="-128"/>
                  <a:ea typeface="HG丸ｺﾞｼｯｸM-PRO" pitchFamily="50" charset="-128"/>
                </a:rPr>
                <a:t>売店</a:t>
              </a:r>
              <a:endParaRPr lang="en-US" altLang="ja-JP" sz="1200" dirty="0" smtClean="0">
                <a:solidFill>
                  <a:prstClr val="black"/>
                </a:solidFill>
                <a:latin typeface="HG丸ｺﾞｼｯｸM-PRO" pitchFamily="50" charset="-128"/>
                <a:ea typeface="HG丸ｺﾞｼｯｸM-PRO" pitchFamily="50" charset="-128"/>
              </a:endParaRPr>
            </a:p>
            <a:p>
              <a:pPr>
                <a:lnSpc>
                  <a:spcPct val="114000"/>
                </a:lnSpc>
              </a:pP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横</a:t>
              </a:r>
              <a:r>
                <a:rPr lang="en-US" altLang="ja-JP" sz="1200" dirty="0" smtClean="0">
                  <a:solidFill>
                    <a:prstClr val="black"/>
                  </a:solidFill>
                  <a:latin typeface="HG丸ｺﾞｼｯｸM-PRO" pitchFamily="50" charset="-128"/>
                  <a:ea typeface="HG丸ｺﾞｼｯｸM-PRO" pitchFamily="50" charset="-128"/>
                </a:rPr>
                <a:t> </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番</a:t>
              </a:r>
              <a:r>
                <a:rPr lang="ja-JP" altLang="ja-JP" sz="1200" dirty="0">
                  <a:solidFill>
                    <a:prstClr val="black"/>
                  </a:solidFill>
                  <a:latin typeface="HG丸ｺﾞｼｯｸM-PRO" pitchFamily="50" charset="-128"/>
                  <a:ea typeface="HG丸ｺﾞｼｯｸM-PRO" pitchFamily="50" charset="-128"/>
                </a:rPr>
                <a:t>）内の文書受付窓口へご相談ください。</a:t>
              </a:r>
              <a:endParaRPr lang="ja-JP" altLang="ja-JP" sz="1200" u="sng" dirty="0">
                <a:solidFill>
                  <a:prstClr val="black"/>
                </a:solidFill>
                <a:latin typeface="HG丸ｺﾞｼｯｸM-PRO" pitchFamily="50" charset="-128"/>
                <a:ea typeface="HG丸ｺﾞｼｯｸM-PRO" pitchFamily="50" charset="-128"/>
              </a:endParaRPr>
            </a:p>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安全</a:t>
              </a:r>
              <a:r>
                <a:rPr lang="ja-JP" altLang="ja-JP" sz="1200" dirty="0">
                  <a:solidFill>
                    <a:prstClr val="black"/>
                  </a:solidFill>
                  <a:latin typeface="HG丸ｺﾞｼｯｸM-PRO" pitchFamily="50" charset="-128"/>
                  <a:ea typeface="HG丸ｺﾞｼｯｸM-PRO" pitchFamily="50" charset="-128"/>
                </a:rPr>
                <a:t>確保のため、通路などに監視カメラを設置しています。</a:t>
              </a:r>
              <a:endParaRPr lang="ja-JP" altLang="ja-JP" sz="1200" u="sng" dirty="0">
                <a:solidFill>
                  <a:prstClr val="black"/>
                </a:solidFill>
                <a:latin typeface="HG丸ｺﾞｼｯｸM-PRO" pitchFamily="50" charset="-128"/>
                <a:ea typeface="HG丸ｺﾞｼｯｸM-PRO" pitchFamily="50" charset="-128"/>
              </a:endParaRPr>
            </a:p>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入院中</a:t>
              </a:r>
              <a:r>
                <a:rPr lang="ja-JP" altLang="ja-JP" sz="1200" dirty="0">
                  <a:solidFill>
                    <a:prstClr val="black"/>
                  </a:solidFill>
                  <a:latin typeface="HG丸ｺﾞｼｯｸM-PRO" pitchFamily="50" charset="-128"/>
                  <a:ea typeface="HG丸ｺﾞｼｯｸM-PRO" pitchFamily="50" charset="-128"/>
                </a:rPr>
                <a:t>の詳しい事について、病室内テレビ</a:t>
              </a:r>
              <a:r>
                <a:rPr lang="ja-JP" altLang="ja-JP" sz="1200" dirty="0" smtClean="0">
                  <a:solidFill>
                    <a:prstClr val="black"/>
                  </a:solidFill>
                  <a:latin typeface="HG丸ｺﾞｼｯｸM-PRO" pitchFamily="50" charset="-128"/>
                  <a:ea typeface="HG丸ｺﾞｼｯｸM-PRO" pitchFamily="50" charset="-128"/>
                </a:rPr>
                <a:t>の無料</a:t>
              </a:r>
              <a:r>
                <a:rPr lang="ja-JP" altLang="en-US" sz="1200" dirty="0" smtClean="0">
                  <a:solidFill>
                    <a:prstClr val="black"/>
                  </a:solidFill>
                  <a:latin typeface="HG丸ｺﾞｼｯｸM-PRO" pitchFamily="50" charset="-128"/>
                  <a:ea typeface="HG丸ｺﾞｼｯｸM-PRO" pitchFamily="50" charset="-128"/>
                </a:rPr>
                <a:t>チャンネル</a:t>
              </a:r>
              <a:r>
                <a:rPr lang="ja-JP" altLang="ja-JP" sz="1200" dirty="0" smtClean="0">
                  <a:solidFill>
                    <a:prstClr val="black"/>
                  </a:solidFill>
                  <a:latin typeface="HG丸ｺﾞｼｯｸM-PRO" pitchFamily="50" charset="-128"/>
                  <a:ea typeface="HG丸ｺﾞｼｯｸM-PRO" pitchFamily="50" charset="-128"/>
                </a:rPr>
                <a:t>でも</a:t>
              </a:r>
              <a:r>
                <a:rPr lang="ja-JP" altLang="ja-JP" sz="1200" dirty="0">
                  <a:solidFill>
                    <a:prstClr val="black"/>
                  </a:solidFill>
                  <a:latin typeface="HG丸ｺﾞｼｯｸM-PRO" pitchFamily="50" charset="-128"/>
                  <a:ea typeface="HG丸ｺﾞｼｯｸM-PRO" pitchFamily="50" charset="-128"/>
                </a:rPr>
                <a:t>案内していますので</a:t>
              </a: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endParaRPr lang="en-US" altLang="ja-JP" sz="1200" dirty="0" smtClean="0">
                <a:solidFill>
                  <a:prstClr val="black"/>
                </a:solidFill>
                <a:latin typeface="HG丸ｺﾞｼｯｸM-PRO" pitchFamily="50" charset="-128"/>
                <a:ea typeface="HG丸ｺﾞｼｯｸM-PRO" pitchFamily="50" charset="-128"/>
              </a:endParaRPr>
            </a:p>
            <a:p>
              <a:pPr>
                <a:lnSpc>
                  <a:spcPct val="114000"/>
                </a:lnSpc>
              </a:pPr>
              <a:r>
                <a:rPr lang="ja-JP" altLang="en-US" sz="1200" dirty="0">
                  <a:solidFill>
                    <a:prstClr val="black"/>
                  </a:solidFill>
                  <a:latin typeface="HG丸ｺﾞｼｯｸM-PRO" pitchFamily="50" charset="-128"/>
                  <a:ea typeface="HG丸ｺﾞｼｯｸM-PRO" pitchFamily="50" charset="-128"/>
                </a:rPr>
                <a:t>　ご</a:t>
              </a:r>
              <a:r>
                <a:rPr lang="ja-JP" altLang="ja-JP" sz="1200" dirty="0" smtClean="0">
                  <a:solidFill>
                    <a:prstClr val="black"/>
                  </a:solidFill>
                  <a:latin typeface="HG丸ｺﾞｼｯｸM-PRO" pitchFamily="50" charset="-128"/>
                  <a:ea typeface="HG丸ｺﾞｼｯｸM-PRO" pitchFamily="50" charset="-128"/>
                </a:rPr>
                <a:t>覧</a:t>
              </a:r>
              <a:r>
                <a:rPr lang="ja-JP" altLang="ja-JP" sz="1200" dirty="0">
                  <a:solidFill>
                    <a:prstClr val="black"/>
                  </a:solidFill>
                  <a:latin typeface="HG丸ｺﾞｼｯｸM-PRO" pitchFamily="50" charset="-128"/>
                  <a:ea typeface="HG丸ｺﾞｼｯｸM-PRO" pitchFamily="50" charset="-128"/>
                </a:rPr>
                <a:t>ください。</a:t>
              </a:r>
              <a:endParaRPr lang="en-US" altLang="ja-JP" sz="1200" dirty="0">
                <a:solidFill>
                  <a:prstClr val="black"/>
                </a:solidFill>
                <a:latin typeface="HG丸ｺﾞｼｯｸM-PRO" pitchFamily="50" charset="-128"/>
                <a:ea typeface="HG丸ｺﾞｼｯｸM-PRO" pitchFamily="50" charset="-128"/>
              </a:endParaRPr>
            </a:p>
            <a:p>
              <a:pPr>
                <a:lnSpc>
                  <a:spcPct val="114000"/>
                </a:lnSpc>
              </a:pPr>
              <a:r>
                <a:rPr lang="ja-JP" altLang="en-US" sz="1200" dirty="0" smtClean="0">
                  <a:solidFill>
                    <a:prstClr val="black"/>
                  </a:solidFill>
                  <a:latin typeface="HG丸ｺﾞｼｯｸM-PRO" pitchFamily="50" charset="-128"/>
                  <a:ea typeface="HG丸ｺﾞｼｯｸM-PRO" pitchFamily="50" charset="-128"/>
                </a:rPr>
                <a:t>○　当院</a:t>
              </a:r>
              <a:r>
                <a:rPr lang="ja-JP" altLang="en-US" sz="1200" dirty="0">
                  <a:solidFill>
                    <a:prstClr val="black"/>
                  </a:solidFill>
                  <a:latin typeface="HG丸ｺﾞｼｯｸM-PRO" pitchFamily="50" charset="-128"/>
                  <a:ea typeface="HG丸ｺﾞｼｯｸM-PRO" pitchFamily="50" charset="-128"/>
                </a:rPr>
                <a:t>は看護学生をはじめ医療系職種の臨床実習病院となっており、学生に実習の場</a:t>
              </a:r>
              <a:r>
                <a:rPr lang="ja-JP" altLang="en-US" sz="1200" dirty="0" smtClean="0">
                  <a:solidFill>
                    <a:prstClr val="black"/>
                  </a:solidFill>
                  <a:latin typeface="HG丸ｺﾞｼｯｸM-PRO" pitchFamily="50" charset="-128"/>
                  <a:ea typeface="HG丸ｺﾞｼｯｸM-PRO" pitchFamily="50" charset="-128"/>
                </a:rPr>
                <a:t>を</a:t>
              </a:r>
              <a:endParaRPr lang="en-US" altLang="ja-JP" sz="1200" dirty="0" smtClean="0">
                <a:solidFill>
                  <a:prstClr val="black"/>
                </a:solidFill>
                <a:latin typeface="HG丸ｺﾞｼｯｸM-PRO" pitchFamily="50" charset="-128"/>
                <a:ea typeface="HG丸ｺﾞｼｯｸM-PRO" pitchFamily="50" charset="-128"/>
              </a:endParaRPr>
            </a:p>
            <a:p>
              <a:pPr>
                <a:lnSpc>
                  <a:spcPct val="114000"/>
                </a:lnSpc>
              </a:pPr>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提供</a:t>
              </a:r>
              <a:r>
                <a:rPr lang="ja-JP" altLang="en-US" sz="1200" dirty="0">
                  <a:solidFill>
                    <a:prstClr val="black"/>
                  </a:solidFill>
                  <a:latin typeface="HG丸ｺﾞｼｯｸM-PRO" pitchFamily="50" charset="-128"/>
                  <a:ea typeface="HG丸ｺﾞｼｯｸM-PRO" pitchFamily="50" charset="-128"/>
                </a:rPr>
                <a:t>しています。将来の医療人育成のためご理解とご協力をお願いします。</a:t>
              </a:r>
              <a:endParaRPr lang="en-US" altLang="ja-JP" sz="1200" dirty="0">
                <a:solidFill>
                  <a:prstClr val="black"/>
                </a:solidFill>
                <a:latin typeface="HG丸ｺﾞｼｯｸM-PRO" pitchFamily="50" charset="-128"/>
                <a:ea typeface="HG丸ｺﾞｼｯｸM-PRO" pitchFamily="50" charset="-128"/>
              </a:endParaRPr>
            </a:p>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en-US" sz="1200" b="1" dirty="0" smtClean="0">
                  <a:solidFill>
                    <a:prstClr val="black"/>
                  </a:solidFill>
                  <a:latin typeface="HG丸ｺﾞｼｯｸM-PRO" pitchFamily="50" charset="-128"/>
                  <a:ea typeface="HG丸ｺﾞｼｯｸM-PRO" pitchFamily="50" charset="-128"/>
                </a:rPr>
                <a:t>医師</a:t>
              </a:r>
              <a:r>
                <a:rPr lang="ja-JP" altLang="en-US" sz="1200" b="1" dirty="0">
                  <a:solidFill>
                    <a:prstClr val="black"/>
                  </a:solidFill>
                  <a:latin typeface="HG丸ｺﾞｼｯｸM-PRO" pitchFamily="50" charset="-128"/>
                  <a:ea typeface="HG丸ｺﾞｼｯｸM-PRO" pitchFamily="50" charset="-128"/>
                </a:rPr>
                <a:t>・看護師等</a:t>
              </a:r>
              <a:r>
                <a:rPr lang="ja-JP" altLang="ja-JP" sz="1200" b="1" dirty="0">
                  <a:solidFill>
                    <a:prstClr val="black"/>
                  </a:solidFill>
                  <a:latin typeface="HG丸ｺﾞｼｯｸM-PRO" pitchFamily="50" charset="-128"/>
                  <a:ea typeface="HG丸ｺﾞｼｯｸM-PRO" pitchFamily="50" charset="-128"/>
                </a:rPr>
                <a:t>職員への心遣いは、</a:t>
              </a:r>
              <a:r>
                <a:rPr lang="ja-JP" altLang="en-US" sz="1200" b="1" dirty="0">
                  <a:solidFill>
                    <a:prstClr val="black"/>
                  </a:solidFill>
                  <a:latin typeface="HG丸ｺﾞｼｯｸM-PRO" pitchFamily="50" charset="-128"/>
                  <a:ea typeface="HG丸ｺﾞｼｯｸM-PRO" pitchFamily="50" charset="-128"/>
                </a:rPr>
                <a:t>すべて</a:t>
              </a:r>
              <a:r>
                <a:rPr lang="ja-JP" altLang="ja-JP" sz="1200" b="1" dirty="0">
                  <a:solidFill>
                    <a:prstClr val="black"/>
                  </a:solidFill>
                  <a:latin typeface="HG丸ｺﾞｼｯｸM-PRO" pitchFamily="50" charset="-128"/>
                  <a:ea typeface="HG丸ｺﾞｼｯｸM-PRO" pitchFamily="50" charset="-128"/>
                </a:rPr>
                <a:t>お断りしています。ご理解とご協力を</a:t>
              </a:r>
              <a:r>
                <a:rPr lang="ja-JP" altLang="ja-JP" sz="1200" b="1" dirty="0" smtClean="0">
                  <a:solidFill>
                    <a:prstClr val="black"/>
                  </a:solidFill>
                  <a:latin typeface="HG丸ｺﾞｼｯｸM-PRO" pitchFamily="50" charset="-128"/>
                  <a:ea typeface="HG丸ｺﾞｼｯｸM-PRO" pitchFamily="50" charset="-128"/>
                </a:rPr>
                <a:t>お願</a:t>
              </a:r>
              <a:r>
                <a:rPr lang="ja-JP" altLang="en-US" sz="1200" b="1" dirty="0" smtClean="0">
                  <a:solidFill>
                    <a:prstClr val="black"/>
                  </a:solidFill>
                  <a:latin typeface="HG丸ｺﾞｼｯｸM-PRO" pitchFamily="50" charset="-128"/>
                  <a:ea typeface="HG丸ｺﾞｼｯｸM-PRO" pitchFamily="50" charset="-128"/>
                </a:rPr>
                <a:t>い</a:t>
              </a:r>
              <a:endParaRPr lang="en-US" altLang="ja-JP" sz="1200" b="1" dirty="0" smtClean="0">
                <a:solidFill>
                  <a:prstClr val="black"/>
                </a:solidFill>
                <a:latin typeface="HG丸ｺﾞｼｯｸM-PRO" pitchFamily="50" charset="-128"/>
                <a:ea typeface="HG丸ｺﾞｼｯｸM-PRO" pitchFamily="50" charset="-128"/>
              </a:endParaRPr>
            </a:p>
            <a:p>
              <a:pPr>
                <a:lnSpc>
                  <a:spcPct val="114000"/>
                </a:lnSpc>
              </a:pPr>
              <a:r>
                <a:rPr lang="ja-JP" altLang="en-US" sz="1200" b="1" dirty="0">
                  <a:solidFill>
                    <a:prstClr val="black"/>
                  </a:solidFill>
                  <a:latin typeface="HG丸ｺﾞｼｯｸM-PRO" pitchFamily="50" charset="-128"/>
                  <a:ea typeface="HG丸ｺﾞｼｯｸM-PRO" pitchFamily="50" charset="-128"/>
                </a:rPr>
                <a:t>　</a:t>
              </a:r>
              <a:r>
                <a:rPr lang="ja-JP" altLang="ja-JP" sz="1200" b="1" dirty="0" smtClean="0">
                  <a:solidFill>
                    <a:prstClr val="black"/>
                  </a:solidFill>
                  <a:latin typeface="HG丸ｺﾞｼｯｸM-PRO" pitchFamily="50" charset="-128"/>
                  <a:ea typeface="HG丸ｺﾞｼｯｸM-PRO" pitchFamily="50" charset="-128"/>
                </a:rPr>
                <a:t>します</a:t>
              </a:r>
              <a:r>
                <a:rPr lang="ja-JP" altLang="ja-JP" sz="1200" b="1" dirty="0">
                  <a:solidFill>
                    <a:prstClr val="black"/>
                  </a:solidFill>
                  <a:latin typeface="HG丸ｺﾞｼｯｸM-PRO" pitchFamily="50" charset="-128"/>
                  <a:ea typeface="HG丸ｺﾞｼｯｸM-PRO" pitchFamily="50" charset="-128"/>
                </a:rPr>
                <a:t>。</a:t>
              </a:r>
              <a:endParaRPr lang="ja-JP" altLang="ja-JP" sz="1200" u="sng" dirty="0">
                <a:solidFill>
                  <a:prstClr val="black"/>
                </a:solidFill>
                <a:latin typeface="HG丸ｺﾞｼｯｸM-PRO" pitchFamily="50" charset="-128"/>
                <a:ea typeface="HG丸ｺﾞｼｯｸM-PRO" pitchFamily="50" charset="-128"/>
              </a:endParaRPr>
            </a:p>
            <a:p>
              <a:pPr>
                <a:lnSpc>
                  <a:spcPct val="114000"/>
                </a:lnSpc>
              </a:pPr>
              <a:r>
                <a:rPr lang="ja-JP"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a:t>
              </a:r>
              <a:r>
                <a:rPr lang="ja-JP" altLang="ja-JP" sz="1200" dirty="0" smtClean="0">
                  <a:solidFill>
                    <a:prstClr val="black"/>
                  </a:solidFill>
                  <a:latin typeface="HG丸ｺﾞｼｯｸM-PRO" pitchFamily="50" charset="-128"/>
                  <a:ea typeface="HG丸ｺﾞｼｯｸM-PRO" pitchFamily="50" charset="-128"/>
                </a:rPr>
                <a:t>各病棟</a:t>
              </a:r>
              <a:r>
                <a:rPr lang="ja-JP" altLang="ja-JP" sz="1200" dirty="0">
                  <a:solidFill>
                    <a:prstClr val="black"/>
                  </a:solidFill>
                  <a:latin typeface="HG丸ｺﾞｼｯｸM-PRO" pitchFamily="50" charset="-128"/>
                  <a:ea typeface="HG丸ｺﾞｼｯｸM-PRO" pitchFamily="50" charset="-128"/>
                </a:rPr>
                <a:t>には「意見箱」を設置しています。お気付きの点がありましたら、ご意見をお寄</a:t>
              </a:r>
              <a:endParaRPr lang="en-US" altLang="ja-JP" sz="1200" dirty="0">
                <a:solidFill>
                  <a:prstClr val="black"/>
                </a:solidFill>
                <a:latin typeface="HG丸ｺﾞｼｯｸM-PRO" pitchFamily="50" charset="-128"/>
                <a:ea typeface="HG丸ｺﾞｼｯｸM-PRO" pitchFamily="50" charset="-128"/>
              </a:endParaRPr>
            </a:p>
            <a:p>
              <a:pPr>
                <a:lnSpc>
                  <a:spcPct val="114000"/>
                </a:lnSpc>
              </a:pPr>
              <a:r>
                <a:rPr lang="ja-JP" altLang="en-US" sz="1200" dirty="0">
                  <a:solidFill>
                    <a:prstClr val="black"/>
                  </a:solidFill>
                  <a:latin typeface="HG丸ｺﾞｼｯｸM-PRO" pitchFamily="50" charset="-128"/>
                  <a:ea typeface="HG丸ｺﾞｼｯｸM-PRO" pitchFamily="50" charset="-128"/>
                </a:rPr>
                <a:t>　</a:t>
              </a:r>
              <a:r>
                <a:rPr lang="ja-JP" altLang="ja-JP" sz="1200" dirty="0" err="1" smtClean="0">
                  <a:solidFill>
                    <a:prstClr val="black"/>
                  </a:solidFill>
                  <a:latin typeface="HG丸ｺﾞｼｯｸM-PRO" pitchFamily="50" charset="-128"/>
                  <a:ea typeface="HG丸ｺﾞｼｯｸM-PRO" pitchFamily="50" charset="-128"/>
                </a:rPr>
                <a:t>せ</a:t>
              </a:r>
              <a:r>
                <a:rPr lang="ja-JP" altLang="ja-JP" sz="1200" dirty="0">
                  <a:solidFill>
                    <a:prstClr val="black"/>
                  </a:solidFill>
                  <a:latin typeface="HG丸ｺﾞｼｯｸM-PRO" pitchFamily="50" charset="-128"/>
                  <a:ea typeface="HG丸ｺﾞｼｯｸM-PRO" pitchFamily="50" charset="-128"/>
                </a:rPr>
                <a:t>ください。</a:t>
              </a:r>
              <a:endParaRPr lang="en-US" altLang="ja-JP" sz="1200" dirty="0">
                <a:solidFill>
                  <a:prstClr val="black"/>
                </a:solidFill>
                <a:latin typeface="HG丸ｺﾞｼｯｸM-PRO" pitchFamily="50" charset="-128"/>
                <a:ea typeface="HG丸ｺﾞｼｯｸM-PRO" pitchFamily="50" charset="-128"/>
              </a:endParaRPr>
            </a:p>
          </p:txBody>
        </p:sp>
        <p:sp>
          <p:nvSpPr>
            <p:cNvPr id="22" name="テキスト ボックス 21"/>
            <p:cNvSpPr txBox="1"/>
            <p:nvPr/>
          </p:nvSpPr>
          <p:spPr>
            <a:xfrm>
              <a:off x="615819" y="2279693"/>
              <a:ext cx="178501" cy="184666"/>
            </a:xfrm>
            <a:prstGeom prst="rect">
              <a:avLst/>
            </a:prstGeom>
            <a:solidFill>
              <a:schemeClr val="bg1"/>
            </a:solidFill>
            <a:ln>
              <a:solidFill>
                <a:schemeClr val="tx1"/>
              </a:solidFill>
            </a:ln>
          </p:spPr>
          <p:txBody>
            <a:bodyPr wrap="none" lIns="36000" tIns="0" rIns="36000" bIns="0" rtlCol="0">
              <a:spAutoFit/>
            </a:bodyPr>
            <a:lstStyle/>
            <a:p>
              <a:r>
                <a:rPr lang="ja-JP" altLang="en-US" sz="1200" b="1" dirty="0">
                  <a:solidFill>
                    <a:prstClr val="black"/>
                  </a:solidFill>
                </a:rPr>
                <a:t>７</a:t>
              </a:r>
            </a:p>
          </p:txBody>
        </p:sp>
      </p:grpSp>
    </p:spTree>
    <p:extLst>
      <p:ext uri="{BB962C8B-B14F-4D97-AF65-F5344CB8AC3E}">
        <p14:creationId xmlns:p14="http://schemas.microsoft.com/office/powerpoint/2010/main" val="2027446214"/>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2671</TotalTime>
  <Words>811</Words>
  <Application>Microsoft Office PowerPoint</Application>
  <PresentationFormat>A4 210 x 297 mm</PresentationFormat>
  <Paragraphs>387</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広島市立病院機構</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広島市立病院機構</dc:creator>
  <cp:lastModifiedBy>広島市立病院機構</cp:lastModifiedBy>
  <cp:revision>283</cp:revision>
  <cp:lastPrinted>2022-11-22T07:02:00Z</cp:lastPrinted>
  <dcterms:created xsi:type="dcterms:W3CDTF">2020-07-07T00:06:45Z</dcterms:created>
  <dcterms:modified xsi:type="dcterms:W3CDTF">2022-11-22T07:43:18Z</dcterms:modified>
</cp:coreProperties>
</file>