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4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C2C2"/>
    <a:srgbClr val="FDCBE8"/>
    <a:srgbClr val="FDCBF6"/>
    <a:srgbClr val="FDD3F7"/>
    <a:srgbClr val="FEDEF3"/>
    <a:srgbClr val="F2ACAC"/>
    <a:srgbClr val="197134"/>
    <a:srgbClr val="FF99CC"/>
    <a:srgbClr val="F9A5AB"/>
    <a:srgbClr val="1377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0" autoAdjust="0"/>
    <p:restoredTop sz="99440" autoAdjust="0"/>
  </p:normalViewPr>
  <p:slideViewPr>
    <p:cSldViewPr>
      <p:cViewPr>
        <p:scale>
          <a:sx n="184" d="100"/>
          <a:sy n="184" d="100"/>
        </p:scale>
        <p:origin x="1530" y="691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03C6D-DF75-4828-9B71-E617815F8D5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A262D-2397-4CEA-9387-08518AFD1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966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443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090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08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82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808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66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62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64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50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5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51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1852-C8D8-4E82-8830-09C3FCD07DD9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578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D1852-C8D8-4E82-8830-09C3FCD07DD9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68F44-BD9C-43E5-BEFA-3FA87EDA3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33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555" y="1407543"/>
            <a:ext cx="286385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325"/>
          <p:cNvSpPr txBox="1">
            <a:spLocks noChangeArrowheads="1"/>
          </p:cNvSpPr>
          <p:nvPr/>
        </p:nvSpPr>
        <p:spPr bwMode="auto">
          <a:xfrm>
            <a:off x="5877272" y="9489504"/>
            <a:ext cx="72008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91440" tIns="20520" rIns="91440" bIns="4572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800" kern="0" dirty="0">
                <a:effectLst/>
                <a:latin typeface="Century"/>
                <a:ea typeface="ＭＳ Ｐゴシック"/>
                <a:cs typeface="ＭＳ Ｐゴシック"/>
              </a:rPr>
              <a:t>＜</a:t>
            </a:r>
            <a:r>
              <a:rPr lang="en-US" sz="800" kern="0" smtClean="0">
                <a:effectLst/>
                <a:latin typeface="Century"/>
                <a:ea typeface="ＭＳ Ｐゴシック"/>
                <a:cs typeface="ＭＳ Ｐゴシック"/>
              </a:rPr>
              <a:t>R05.02</a:t>
            </a:r>
            <a:r>
              <a:rPr lang="ja-JP" sz="800" kern="0" smtClean="0">
                <a:effectLst/>
                <a:latin typeface="Century"/>
                <a:ea typeface="ＭＳ Ｐゴシック"/>
                <a:cs typeface="ＭＳ Ｐゴシック"/>
              </a:rPr>
              <a:t>＞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4" name="Text Box 355"/>
          <p:cNvSpPr txBox="1">
            <a:spLocks noChangeArrowheads="1"/>
          </p:cNvSpPr>
          <p:nvPr/>
        </p:nvSpPr>
        <p:spPr bwMode="auto">
          <a:xfrm>
            <a:off x="1954645" y="9000555"/>
            <a:ext cx="3274555" cy="5048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91440" tIns="20520" rIns="91440" bIns="4572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effectLst/>
                <a:latin typeface="Century"/>
                <a:ea typeface="HG丸ｺﾞｼｯｸM-PRO"/>
                <a:cs typeface="Times New Roman"/>
              </a:rPr>
              <a:t>〒</a:t>
            </a:r>
            <a:r>
              <a:rPr lang="en-US" sz="900" kern="100" dirty="0" smtClean="0">
                <a:effectLst/>
                <a:latin typeface="Century"/>
                <a:ea typeface="HG丸ｺﾞｼｯｸM-PRO"/>
                <a:cs typeface="Times New Roman"/>
              </a:rPr>
              <a:t>730-8518</a:t>
            </a:r>
            <a:r>
              <a:rPr lang="ja-JP" sz="900" kern="100" dirty="0">
                <a:effectLst/>
                <a:latin typeface="Century"/>
                <a:ea typeface="HG丸ｺﾞｼｯｸM-PRO"/>
                <a:cs typeface="Times New Roman"/>
              </a:rPr>
              <a:t>　広島市中区基町</a:t>
            </a:r>
            <a:r>
              <a:rPr lang="en-US" sz="900" kern="100" dirty="0">
                <a:effectLst/>
                <a:latin typeface="Century"/>
                <a:ea typeface="HG丸ｺﾞｼｯｸM-PRO"/>
                <a:cs typeface="Times New Roman"/>
              </a:rPr>
              <a:t>7</a:t>
            </a:r>
            <a:r>
              <a:rPr lang="ja-JP" sz="900" kern="100" dirty="0">
                <a:effectLst/>
                <a:latin typeface="Century"/>
                <a:ea typeface="HG丸ｺﾞｼｯｸM-PRO"/>
                <a:cs typeface="Times New Roman"/>
              </a:rPr>
              <a:t>番</a:t>
            </a:r>
            <a:r>
              <a:rPr lang="en-US" sz="900" kern="100" dirty="0">
                <a:effectLst/>
                <a:latin typeface="Century"/>
                <a:ea typeface="HG丸ｺﾞｼｯｸM-PRO"/>
                <a:cs typeface="Times New Roman"/>
              </a:rPr>
              <a:t>33</a:t>
            </a:r>
            <a:r>
              <a:rPr lang="ja-JP" sz="900" kern="100" dirty="0">
                <a:effectLst/>
                <a:latin typeface="Century"/>
                <a:ea typeface="HG丸ｺﾞｼｯｸM-PRO"/>
                <a:cs typeface="Times New Roman"/>
              </a:rPr>
              <a:t>号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900" kern="100" dirty="0">
                <a:effectLst/>
                <a:latin typeface="Century" pitchFamily="18" charset="0"/>
                <a:ea typeface="ＭＳ 明朝"/>
                <a:cs typeface="Times New Roman"/>
              </a:rPr>
              <a:t>TEL</a:t>
            </a:r>
            <a:r>
              <a:rPr lang="ja-JP" sz="900" kern="100" dirty="0">
                <a:effectLst/>
                <a:latin typeface="Century"/>
                <a:ea typeface="HG丸ｺﾞｼｯｸM-PRO"/>
                <a:cs typeface="Times New Roman"/>
              </a:rPr>
              <a:t>：（</a:t>
            </a:r>
            <a:r>
              <a:rPr lang="en-US" sz="900" kern="100" dirty="0">
                <a:effectLst/>
                <a:latin typeface="Century"/>
                <a:ea typeface="HG丸ｺﾞｼｯｸM-PRO"/>
                <a:cs typeface="Times New Roman"/>
              </a:rPr>
              <a:t>082</a:t>
            </a:r>
            <a:r>
              <a:rPr lang="ja-JP" sz="900" kern="100" dirty="0">
                <a:effectLst/>
                <a:latin typeface="Century"/>
                <a:ea typeface="HG丸ｺﾞｼｯｸM-PRO"/>
                <a:cs typeface="Times New Roman"/>
              </a:rPr>
              <a:t>）</a:t>
            </a:r>
            <a:r>
              <a:rPr lang="en-US" sz="900" kern="100" dirty="0">
                <a:effectLst/>
                <a:latin typeface="Century"/>
                <a:ea typeface="HG丸ｺﾞｼｯｸM-PRO"/>
                <a:cs typeface="Times New Roman"/>
              </a:rPr>
              <a:t>221-2291</a:t>
            </a:r>
            <a:r>
              <a:rPr lang="ja-JP" sz="900" kern="100" dirty="0">
                <a:effectLst/>
                <a:latin typeface="Century"/>
                <a:ea typeface="HG丸ｺﾞｼｯｸM-PRO"/>
                <a:cs typeface="Times New Roman"/>
              </a:rPr>
              <a:t>（代表） </a:t>
            </a:r>
            <a:r>
              <a:rPr lang="en-US" sz="900" kern="100" dirty="0">
                <a:effectLst/>
                <a:latin typeface="Century"/>
                <a:ea typeface="HG丸ｺﾞｼｯｸM-PRO"/>
                <a:cs typeface="Times New Roman"/>
              </a:rPr>
              <a:t>/ FAX</a:t>
            </a:r>
            <a:r>
              <a:rPr lang="ja-JP" sz="900" kern="100" dirty="0">
                <a:effectLst/>
                <a:latin typeface="Century"/>
                <a:ea typeface="HG丸ｺﾞｼｯｸM-PRO"/>
                <a:cs typeface="Times New Roman"/>
              </a:rPr>
              <a:t>：（</a:t>
            </a:r>
            <a:r>
              <a:rPr lang="en-US" sz="900" kern="100" dirty="0">
                <a:effectLst/>
                <a:latin typeface="Century"/>
                <a:ea typeface="HG丸ｺﾞｼｯｸM-PRO"/>
                <a:cs typeface="Times New Roman"/>
              </a:rPr>
              <a:t>082</a:t>
            </a:r>
            <a:r>
              <a:rPr lang="ja-JP" sz="900" kern="100" dirty="0">
                <a:effectLst/>
                <a:latin typeface="Century"/>
                <a:ea typeface="HG丸ｺﾞｼｯｸM-PRO"/>
                <a:cs typeface="Times New Roman"/>
              </a:rPr>
              <a:t>）</a:t>
            </a:r>
            <a:r>
              <a:rPr lang="en-US" sz="900" kern="100" dirty="0">
                <a:effectLst/>
                <a:latin typeface="Century"/>
                <a:ea typeface="HG丸ｺﾞｼｯｸM-PRO"/>
                <a:cs typeface="Times New Roman"/>
              </a:rPr>
              <a:t>223-5514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900" kern="100" dirty="0">
                <a:effectLst/>
                <a:latin typeface="Century" pitchFamily="18" charset="0"/>
                <a:ea typeface="ＭＳ 明朝"/>
                <a:cs typeface="Times New Roman"/>
              </a:rPr>
              <a:t>URL</a:t>
            </a:r>
            <a:r>
              <a:rPr lang="ja-JP" sz="900" kern="100" dirty="0">
                <a:effectLst/>
                <a:latin typeface="Century"/>
                <a:ea typeface="HG丸ｺﾞｼｯｸM-PRO"/>
                <a:cs typeface="Times New Roman"/>
              </a:rPr>
              <a:t>：</a:t>
            </a:r>
            <a:r>
              <a:rPr lang="en-US" sz="900" kern="100" dirty="0">
                <a:effectLst/>
                <a:latin typeface="Century"/>
                <a:ea typeface="HG丸ｺﾞｼｯｸM-PRO"/>
                <a:cs typeface="Times New Roman"/>
              </a:rPr>
              <a:t>http://www.city-hosp.naka.hiroshima.jp/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5" name="AutoShape 389"/>
          <p:cNvSpPr>
            <a:spLocks noChangeArrowheads="1"/>
          </p:cNvSpPr>
          <p:nvPr/>
        </p:nvSpPr>
        <p:spPr bwMode="auto">
          <a:xfrm>
            <a:off x="338571" y="632520"/>
            <a:ext cx="6186774" cy="426847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>
            <a:noFill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92CDDC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20520" rIns="91440" bIns="45720" anchor="t" anchorCtr="0" upright="1">
            <a:noAutofit/>
          </a:bodyPr>
          <a:lstStyle/>
          <a:p>
            <a:endParaRPr lang="ja-JP" altLang="en-US"/>
          </a:p>
        </p:txBody>
      </p:sp>
      <p:pic>
        <p:nvPicPr>
          <p:cNvPr id="2065" name="図 3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8" t="586" r="1408" b="1193"/>
          <a:stretch>
            <a:fillRect/>
          </a:stretch>
        </p:blipFill>
        <p:spPr bwMode="auto">
          <a:xfrm>
            <a:off x="537246" y="1280592"/>
            <a:ext cx="3649662" cy="253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326"/>
          <p:cNvSpPr txBox="1">
            <a:spLocks noChangeArrowheads="1"/>
          </p:cNvSpPr>
          <p:nvPr/>
        </p:nvSpPr>
        <p:spPr bwMode="auto">
          <a:xfrm>
            <a:off x="4264859" y="1344360"/>
            <a:ext cx="2260485" cy="1916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91440" tIns="20520" rIns="91440" bIns="4572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00" b="1" kern="100" dirty="0">
                <a:solidFill>
                  <a:srgbClr val="1F497D"/>
                </a:solidFill>
                <a:effectLst/>
                <a:latin typeface="Century"/>
                <a:ea typeface="HG丸ｺﾞｼｯｸM-PRO"/>
                <a:cs typeface="Times New Roman"/>
              </a:rPr>
              <a:t>■ 郊外バス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127000" algn="just">
              <a:spcAft>
                <a:spcPts val="0"/>
              </a:spcAft>
            </a:pPr>
            <a:r>
              <a:rPr lang="ja-JP" sz="1000" kern="100" dirty="0">
                <a:solidFill>
                  <a:srgbClr val="1F497D"/>
                </a:solidFill>
                <a:effectLst/>
                <a:latin typeface="Century"/>
                <a:ea typeface="HG丸ｺﾞｼｯｸM-PRO"/>
                <a:cs typeface="Times New Roman"/>
              </a:rPr>
              <a:t>『</a:t>
            </a:r>
            <a:r>
              <a:rPr lang="ja-JP" sz="1000" kern="100" dirty="0">
                <a:effectLst/>
                <a:latin typeface="Century"/>
                <a:ea typeface="HG丸ｺﾞｼｯｸM-PRO"/>
                <a:cs typeface="Times New Roman"/>
              </a:rPr>
              <a:t>バスセンター』下車 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2540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/>
                <a:ea typeface="HG丸ｺﾞｼｯｸM-PRO"/>
                <a:cs typeface="Times New Roman"/>
              </a:rPr>
              <a:t>徒歩約７分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1000" kern="100" dirty="0">
                <a:effectLst/>
                <a:latin typeface="HG丸ｺﾞｼｯｸM-PRO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000" b="1" kern="100" dirty="0">
                <a:solidFill>
                  <a:srgbClr val="1F497D"/>
                </a:solidFill>
                <a:effectLst/>
                <a:latin typeface="Century"/>
                <a:ea typeface="HG丸ｺﾞｼｯｸM-PRO"/>
                <a:cs typeface="Times New Roman"/>
              </a:rPr>
              <a:t>■ 市内バス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200660" algn="just">
              <a:spcAft>
                <a:spcPts val="0"/>
              </a:spcAft>
            </a:pPr>
            <a:r>
              <a:rPr lang="ja-JP" sz="1000" kern="0" dirty="0">
                <a:effectLst/>
                <a:latin typeface="Century"/>
                <a:ea typeface="HG丸ｺﾞｼｯｸM-PRO"/>
                <a:cs typeface="Times New Roman"/>
              </a:rPr>
              <a:t>『紙屋町』、『市民病院前』</a:t>
            </a:r>
            <a:r>
              <a:rPr lang="ja-JP" sz="1000" kern="0" dirty="0" smtClean="0">
                <a:effectLst/>
                <a:latin typeface="Century"/>
                <a:ea typeface="HG丸ｺﾞｼｯｸM-PRO"/>
                <a:cs typeface="Times New Roman"/>
              </a:rPr>
              <a:t>、</a:t>
            </a:r>
            <a:endParaRPr lang="en-US" altLang="ja-JP" sz="1000" kern="0" dirty="0" smtClean="0">
              <a:effectLst/>
              <a:latin typeface="Century"/>
              <a:ea typeface="HG丸ｺﾞｼｯｸM-PRO"/>
              <a:cs typeface="Times New Roman"/>
            </a:endParaRPr>
          </a:p>
          <a:p>
            <a:pPr indent="200660" algn="just">
              <a:spcAft>
                <a:spcPts val="0"/>
              </a:spcAft>
            </a:pPr>
            <a:r>
              <a:rPr lang="ja-JP" altLang="en-US" sz="1000" kern="0" dirty="0" smtClean="0">
                <a:effectLst/>
                <a:latin typeface="Century"/>
                <a:ea typeface="HG丸ｺﾞｼｯｸM-PRO"/>
                <a:cs typeface="Times New Roman"/>
              </a:rPr>
              <a:t> </a:t>
            </a:r>
            <a:r>
              <a:rPr lang="ja-JP" sz="1000" kern="0" dirty="0" smtClean="0">
                <a:effectLst/>
                <a:latin typeface="Century"/>
                <a:ea typeface="HG丸ｺﾞｼｯｸM-PRO"/>
                <a:cs typeface="Times New Roman"/>
              </a:rPr>
              <a:t>『</a:t>
            </a:r>
            <a:r>
              <a:rPr lang="ja-JP" sz="1000" kern="0" dirty="0">
                <a:effectLst/>
                <a:latin typeface="Century"/>
                <a:ea typeface="HG丸ｺﾞｼｯｸM-PRO"/>
                <a:cs typeface="Times New Roman"/>
              </a:rPr>
              <a:t>県庁前』下車</a:t>
            </a:r>
            <a:r>
              <a:rPr lang="ja-JP" sz="1000" kern="0" spc="-20" dirty="0">
                <a:effectLst/>
                <a:latin typeface="Century"/>
                <a:ea typeface="HG丸ｺﾞｼｯｸM-PRO"/>
                <a:cs typeface="Times New Roman"/>
              </a:rPr>
              <a:t>　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2540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/>
                <a:ea typeface="HG丸ｺﾞｼｯｸM-PRO"/>
                <a:cs typeface="Times New Roman"/>
              </a:rPr>
              <a:t>徒歩約５～７分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1000" kern="0" dirty="0">
                <a:effectLst/>
                <a:latin typeface="HG丸ｺﾞｼｯｸM-PRO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000" b="1" kern="100" dirty="0">
                <a:solidFill>
                  <a:srgbClr val="1F497D"/>
                </a:solidFill>
                <a:effectLst/>
                <a:latin typeface="Century"/>
                <a:ea typeface="HG丸ｺﾞｼｯｸM-PRO"/>
                <a:cs typeface="Times New Roman"/>
              </a:rPr>
              <a:t>■ </a:t>
            </a:r>
            <a:r>
              <a:rPr lang="ja-JP" sz="1000" b="1" kern="0" dirty="0">
                <a:solidFill>
                  <a:srgbClr val="1F497D"/>
                </a:solidFill>
                <a:effectLst/>
                <a:latin typeface="Century"/>
                <a:ea typeface="HG丸ｺﾞｼｯｸM-PRO"/>
                <a:cs typeface="Times New Roman"/>
              </a:rPr>
              <a:t>アストラムライン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1270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/>
                <a:ea typeface="HG丸ｺﾞｼｯｸM-PRO"/>
                <a:cs typeface="Times New Roman"/>
              </a:rPr>
              <a:t>『県庁前駅』下車　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254000" algn="just">
              <a:spcAft>
                <a:spcPts val="0"/>
              </a:spcAft>
            </a:pPr>
            <a:r>
              <a:rPr lang="ja-JP" altLang="ja-JP" sz="1000" kern="100" dirty="0">
                <a:latin typeface="Century"/>
                <a:ea typeface="HG丸ｺﾞｼｯｸM-PRO"/>
                <a:cs typeface="Times New Roman"/>
              </a:rPr>
              <a:t>徒歩約</a:t>
            </a:r>
            <a:r>
              <a:rPr lang="ja-JP" altLang="ja-JP" sz="1000" kern="100" dirty="0" smtClean="0">
                <a:latin typeface="Century"/>
                <a:ea typeface="HG丸ｺﾞｼｯｸM-PRO"/>
                <a:cs typeface="Times New Roman"/>
              </a:rPr>
              <a:t>５分</a:t>
            </a:r>
            <a:endParaRPr lang="ja-JP" altLang="ja-JP" sz="1050" kern="100" dirty="0"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900" kern="100" dirty="0">
                <a:effectLst/>
                <a:latin typeface="HG丸ｺﾞｼｯｸM-PRO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800" kern="100" dirty="0">
                <a:effectLst/>
                <a:latin typeface="Century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lnSpc>
                <a:spcPct val="10000"/>
              </a:lnSpc>
              <a:spcAft>
                <a:spcPts val="0"/>
              </a:spcAft>
            </a:pPr>
            <a:r>
              <a:rPr lang="en-US" sz="900" kern="100" dirty="0">
                <a:effectLst/>
                <a:latin typeface="HG丸ｺﾞｼｯｸM-PRO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grpSp>
        <p:nvGrpSpPr>
          <p:cNvPr id="8" name="Group 363"/>
          <p:cNvGrpSpPr>
            <a:grpSpLocks/>
          </p:cNvGrpSpPr>
          <p:nvPr/>
        </p:nvGrpSpPr>
        <p:grpSpPr bwMode="auto">
          <a:xfrm>
            <a:off x="546249" y="804094"/>
            <a:ext cx="1298575" cy="310515"/>
            <a:chOff x="831" y="2233"/>
            <a:chExt cx="2045" cy="489"/>
          </a:xfrm>
        </p:grpSpPr>
        <p:sp>
          <p:nvSpPr>
            <p:cNvPr id="9" name="AutoShape 324"/>
            <p:cNvSpPr>
              <a:spLocks noChangeArrowheads="1"/>
            </p:cNvSpPr>
            <p:nvPr/>
          </p:nvSpPr>
          <p:spPr bwMode="auto">
            <a:xfrm>
              <a:off x="981" y="2303"/>
              <a:ext cx="1824" cy="419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5B3D7"/>
                </a:gs>
                <a:gs pos="50000">
                  <a:srgbClr val="4F81BD"/>
                </a:gs>
                <a:gs pos="100000">
                  <a:srgbClr val="95B3D7"/>
                </a:gs>
              </a:gsLst>
              <a:lin ang="5400000" scaled="1"/>
            </a:gradFill>
            <a:ln w="12700">
              <a:solidFill>
                <a:srgbClr val="4F81BD"/>
              </a:solidFill>
              <a:round/>
              <a:headEnd/>
              <a:tailEnd/>
            </a:ln>
            <a:effectLst>
              <a:outerShdw dist="28398" dir="3806097" algn="ctr" rotWithShape="0">
                <a:srgbClr val="243F60"/>
              </a:outerShdw>
            </a:effectLst>
          </p:spPr>
          <p:txBody>
            <a:bodyPr rot="0" vert="horz" wrap="square" lIns="91440" tIns="20520" rIns="91440" bIns="4572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10" name="Text Box 323"/>
            <p:cNvSpPr txBox="1">
              <a:spLocks noChangeArrowheads="1"/>
            </p:cNvSpPr>
            <p:nvPr/>
          </p:nvSpPr>
          <p:spPr bwMode="auto">
            <a:xfrm>
              <a:off x="831" y="2233"/>
              <a:ext cx="2045" cy="4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rot="0" vert="horz" wrap="square" lIns="91440" tIns="205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1600" kern="100" dirty="0">
                  <a:solidFill>
                    <a:srgbClr val="FFFFFF"/>
                  </a:solidFill>
                  <a:effectLst/>
                  <a:latin typeface="Century"/>
                  <a:ea typeface="HGS創英角ﾎﾟｯﾌﾟ体"/>
                  <a:cs typeface="Times New Roman"/>
                </a:rPr>
                <a:t>　</a:t>
              </a:r>
              <a:r>
                <a:rPr lang="ja-JP" sz="1100" kern="100" dirty="0">
                  <a:solidFill>
                    <a:srgbClr val="FFFFFF"/>
                  </a:solidFill>
                  <a:effectLst/>
                  <a:latin typeface="Century"/>
                  <a:ea typeface="HGS創英角ｺﾞｼｯｸUB"/>
                  <a:cs typeface="Times New Roman"/>
                </a:rPr>
                <a:t>交通アクセス</a:t>
              </a:r>
              <a:endParaRPr lang="ja-JP" sz="105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</p:grpSp>
      <p:sp>
        <p:nvSpPr>
          <p:cNvPr id="11" name="Text Box 385"/>
          <p:cNvSpPr txBox="1">
            <a:spLocks noChangeArrowheads="1"/>
          </p:cNvSpPr>
          <p:nvPr/>
        </p:nvSpPr>
        <p:spPr bwMode="auto">
          <a:xfrm>
            <a:off x="500495" y="3874835"/>
            <a:ext cx="2023110" cy="951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91440" tIns="20520" rIns="91440" bIns="4572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00" b="1" kern="100" dirty="0">
                <a:solidFill>
                  <a:srgbClr val="1F497D"/>
                </a:solidFill>
                <a:effectLst/>
                <a:latin typeface="Century"/>
                <a:ea typeface="HG丸ｺﾞｼｯｸM-PRO"/>
                <a:cs typeface="Times New Roman"/>
              </a:rPr>
              <a:t>■ </a:t>
            </a:r>
            <a:r>
              <a:rPr lang="ja-JP" sz="900" b="1" kern="100" dirty="0">
                <a:solidFill>
                  <a:srgbClr val="1F497D"/>
                </a:solidFill>
                <a:effectLst/>
                <a:latin typeface="Century"/>
                <a:ea typeface="HG丸ｺﾞｼｯｸM-PRO"/>
                <a:cs typeface="Times New Roman"/>
              </a:rPr>
              <a:t>最寄駅より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114935" algn="just">
              <a:spcAft>
                <a:spcPts val="0"/>
              </a:spcAft>
            </a:pPr>
            <a:r>
              <a:rPr lang="ja-JP" sz="900" b="1" kern="100" dirty="0">
                <a:solidFill>
                  <a:srgbClr val="1F497D"/>
                </a:solidFill>
                <a:effectLst/>
                <a:latin typeface="Century"/>
                <a:ea typeface="HG丸ｺﾞｼｯｸM-PRO"/>
                <a:cs typeface="Times New Roman"/>
              </a:rPr>
              <a:t>〈ＪＲ広島駅より〉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106680" algn="just">
              <a:spcAft>
                <a:spcPts val="0"/>
              </a:spcAft>
            </a:pPr>
            <a:r>
              <a:rPr lang="ja-JP" sz="900" kern="0" spc="-30" dirty="0">
                <a:effectLst/>
                <a:latin typeface="Century"/>
                <a:ea typeface="HG丸ｺﾞｼｯｸM-PRO"/>
                <a:cs typeface="Times New Roman"/>
              </a:rPr>
              <a:t>【市内電車】約</a:t>
            </a:r>
            <a:r>
              <a:rPr lang="en-US" sz="900" kern="0" spc="-30" dirty="0">
                <a:effectLst/>
                <a:latin typeface="Century"/>
                <a:ea typeface="HG丸ｺﾞｼｯｸM-PRO"/>
                <a:cs typeface="Times New Roman"/>
              </a:rPr>
              <a:t>16</a:t>
            </a:r>
            <a:r>
              <a:rPr lang="ja-JP" sz="900" kern="0" spc="-30" dirty="0">
                <a:effectLst/>
                <a:latin typeface="Century"/>
                <a:ea typeface="HG丸ｺﾞｼｯｸM-PRO"/>
                <a:cs typeface="Times New Roman"/>
              </a:rPr>
              <a:t>分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106680" algn="just">
              <a:spcAft>
                <a:spcPts val="0"/>
              </a:spcAft>
            </a:pPr>
            <a:r>
              <a:rPr lang="ja-JP" sz="900" kern="0" spc="-30" dirty="0">
                <a:effectLst/>
                <a:latin typeface="Century"/>
                <a:ea typeface="HG丸ｺﾞｼｯｸM-PRO"/>
                <a:cs typeface="Times New Roman"/>
              </a:rPr>
              <a:t>『紙屋町東』下車</a:t>
            </a:r>
            <a:r>
              <a:rPr lang="ja-JP" sz="900" kern="100" spc="-30" dirty="0">
                <a:effectLst/>
                <a:latin typeface="Century"/>
                <a:ea typeface="HG丸ｺﾞｼｯｸM-PRO"/>
                <a:cs typeface="Times New Roman"/>
              </a:rPr>
              <a:t> </a:t>
            </a:r>
            <a:r>
              <a:rPr lang="en-US" altLang="ja-JP" sz="900" kern="100" spc="-30" dirty="0" smtClean="0">
                <a:effectLst/>
                <a:latin typeface="Century"/>
                <a:ea typeface="HG丸ｺﾞｼｯｸM-PRO"/>
                <a:cs typeface="Times New Roman"/>
              </a:rPr>
              <a:t> </a:t>
            </a:r>
            <a:r>
              <a:rPr lang="ja-JP" sz="900" kern="100" spc="-30" dirty="0" smtClean="0">
                <a:effectLst/>
                <a:latin typeface="Century"/>
                <a:ea typeface="HG丸ｺﾞｼｯｸM-PRO"/>
                <a:cs typeface="Times New Roman"/>
              </a:rPr>
              <a:t>徒歩</a:t>
            </a:r>
            <a:r>
              <a:rPr lang="ja-JP" sz="900" kern="100" spc="-30" dirty="0">
                <a:effectLst/>
                <a:latin typeface="Century"/>
                <a:ea typeface="HG丸ｺﾞｼｯｸM-PRO"/>
                <a:cs typeface="Times New Roman"/>
              </a:rPr>
              <a:t>約７分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114300" algn="just">
              <a:spcAft>
                <a:spcPts val="0"/>
              </a:spcAft>
            </a:pPr>
            <a:r>
              <a:rPr lang="ja-JP" sz="900" kern="0" dirty="0">
                <a:effectLst/>
                <a:latin typeface="Century"/>
                <a:ea typeface="HG丸ｺﾞｼｯｸM-PRO"/>
                <a:cs typeface="Times New Roman"/>
              </a:rPr>
              <a:t>【</a:t>
            </a:r>
            <a:r>
              <a:rPr lang="ja-JP" sz="900" kern="0" spc="-30" dirty="0">
                <a:effectLst/>
                <a:latin typeface="Century"/>
                <a:ea typeface="HG丸ｺﾞｼｯｸM-PRO"/>
                <a:cs typeface="Times New Roman"/>
              </a:rPr>
              <a:t>バス】　　約</a:t>
            </a:r>
            <a:r>
              <a:rPr lang="en-US" sz="900" kern="0" spc="-30" dirty="0">
                <a:effectLst/>
                <a:latin typeface="Century"/>
                <a:ea typeface="HG丸ｺﾞｼｯｸM-PRO"/>
                <a:cs typeface="Times New Roman"/>
              </a:rPr>
              <a:t>10</a:t>
            </a:r>
            <a:r>
              <a:rPr lang="ja-JP" sz="900" kern="0" spc="-30" dirty="0">
                <a:effectLst/>
                <a:latin typeface="Century"/>
                <a:ea typeface="HG丸ｺﾞｼｯｸM-PRO"/>
                <a:cs typeface="Times New Roman"/>
              </a:rPr>
              <a:t>分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106680" algn="just">
              <a:spcAft>
                <a:spcPts val="0"/>
              </a:spcAft>
            </a:pPr>
            <a:r>
              <a:rPr lang="ja-JP" sz="900" kern="0" spc="-30" dirty="0">
                <a:effectLst/>
                <a:latin typeface="Century"/>
                <a:ea typeface="HG丸ｺﾞｼｯｸM-PRO"/>
                <a:cs typeface="Times New Roman"/>
              </a:rPr>
              <a:t>『</a:t>
            </a:r>
            <a:r>
              <a:rPr lang="ja-JP" sz="900" kern="0" dirty="0">
                <a:effectLst/>
                <a:latin typeface="Century"/>
                <a:ea typeface="HG丸ｺﾞｼｯｸM-PRO"/>
                <a:cs typeface="Times New Roman"/>
              </a:rPr>
              <a:t>紙屋町</a:t>
            </a:r>
            <a:r>
              <a:rPr lang="ja-JP" sz="900" kern="0" spc="-30" dirty="0">
                <a:effectLst/>
                <a:latin typeface="Century"/>
                <a:ea typeface="HG丸ｺﾞｼｯｸM-PRO"/>
                <a:cs typeface="Times New Roman"/>
              </a:rPr>
              <a:t>』下車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900" kern="100" spc="-30" dirty="0">
                <a:effectLst/>
                <a:latin typeface="HG丸ｺﾞｼｯｸM-PRO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900" kern="100" dirty="0">
                <a:effectLst/>
                <a:latin typeface="HG丸ｺﾞｼｯｸM-PRO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900" kern="100" dirty="0">
                <a:effectLst/>
                <a:latin typeface="Century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12" name="Text Box 386"/>
          <p:cNvSpPr txBox="1">
            <a:spLocks noChangeArrowheads="1"/>
          </p:cNvSpPr>
          <p:nvPr/>
        </p:nvSpPr>
        <p:spPr bwMode="auto">
          <a:xfrm>
            <a:off x="2507730" y="4044380"/>
            <a:ext cx="1901825" cy="895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91440" tIns="20520" rIns="91440" bIns="4572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b="1" kern="100" dirty="0">
                <a:solidFill>
                  <a:srgbClr val="1F497D"/>
                </a:solidFill>
                <a:effectLst/>
                <a:latin typeface="Century"/>
                <a:ea typeface="HG丸ｺﾞｼｯｸM-PRO"/>
                <a:cs typeface="Times New Roman"/>
              </a:rPr>
              <a:t>〈ＪＲ横川駅より〉　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114300" algn="just">
              <a:spcAft>
                <a:spcPts val="0"/>
              </a:spcAft>
            </a:pPr>
            <a:r>
              <a:rPr lang="ja-JP" sz="900" kern="0" dirty="0">
                <a:effectLst/>
                <a:latin typeface="Century"/>
                <a:ea typeface="HG丸ｺﾞｼｯｸM-PRO"/>
                <a:cs typeface="Times New Roman"/>
              </a:rPr>
              <a:t>【</a:t>
            </a:r>
            <a:r>
              <a:rPr lang="ja-JP" sz="900" kern="0" spc="-30" dirty="0">
                <a:effectLst/>
                <a:latin typeface="Century"/>
                <a:ea typeface="HG丸ｺﾞｼｯｸM-PRO"/>
                <a:cs typeface="Times New Roman"/>
              </a:rPr>
              <a:t>市内電車】約</a:t>
            </a:r>
            <a:r>
              <a:rPr lang="en-US" sz="900" kern="0" spc="-30" dirty="0">
                <a:effectLst/>
                <a:latin typeface="Century"/>
                <a:ea typeface="HG丸ｺﾞｼｯｸM-PRO"/>
                <a:cs typeface="Times New Roman"/>
              </a:rPr>
              <a:t>14</a:t>
            </a:r>
            <a:r>
              <a:rPr lang="ja-JP" sz="900" kern="0" spc="-30" dirty="0">
                <a:effectLst/>
                <a:latin typeface="Century"/>
                <a:ea typeface="HG丸ｺﾞｼｯｸM-PRO"/>
                <a:cs typeface="Times New Roman"/>
              </a:rPr>
              <a:t>分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106680" algn="just">
              <a:spcAft>
                <a:spcPts val="0"/>
              </a:spcAft>
            </a:pPr>
            <a:r>
              <a:rPr lang="ja-JP" sz="900" kern="0" spc="-30" dirty="0">
                <a:effectLst/>
                <a:latin typeface="Century"/>
                <a:ea typeface="HG丸ｺﾞｼｯｸM-PRO"/>
                <a:cs typeface="Times New Roman"/>
              </a:rPr>
              <a:t>『紙屋町西』下車 </a:t>
            </a:r>
            <a:r>
              <a:rPr lang="ja-JP" altLang="en-US" sz="900" kern="0" spc="-30" dirty="0" smtClean="0">
                <a:latin typeface="Century"/>
                <a:ea typeface="HG丸ｺﾞｼｯｸM-PRO"/>
                <a:cs typeface="Times New Roman"/>
              </a:rPr>
              <a:t> </a:t>
            </a:r>
            <a:r>
              <a:rPr lang="ja-JP" sz="900" kern="0" spc="-30" dirty="0" smtClean="0">
                <a:effectLst/>
                <a:latin typeface="Century"/>
                <a:ea typeface="HG丸ｺﾞｼｯｸM-PRO"/>
                <a:cs typeface="Times New Roman"/>
              </a:rPr>
              <a:t>徒歩</a:t>
            </a:r>
            <a:r>
              <a:rPr lang="ja-JP" sz="900" kern="0" spc="-30" dirty="0">
                <a:effectLst/>
                <a:latin typeface="Century"/>
                <a:ea typeface="HG丸ｺﾞｼｯｸM-PRO"/>
                <a:cs typeface="Times New Roman"/>
              </a:rPr>
              <a:t>約７分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114300" algn="just">
              <a:spcAft>
                <a:spcPts val="0"/>
              </a:spcAft>
            </a:pPr>
            <a:r>
              <a:rPr lang="ja-JP" sz="900" kern="0" dirty="0">
                <a:effectLst/>
                <a:latin typeface="Century"/>
                <a:ea typeface="HG丸ｺﾞｼｯｸM-PRO"/>
                <a:cs typeface="Times New Roman"/>
              </a:rPr>
              <a:t>【</a:t>
            </a:r>
            <a:r>
              <a:rPr lang="ja-JP" sz="900" kern="0" spc="-30" dirty="0">
                <a:effectLst/>
                <a:latin typeface="Century"/>
                <a:ea typeface="HG丸ｺﾞｼｯｸM-PRO"/>
                <a:cs typeface="Times New Roman"/>
              </a:rPr>
              <a:t>バス】　　約</a:t>
            </a:r>
            <a:r>
              <a:rPr lang="en-US" sz="900" kern="0" spc="-30" dirty="0">
                <a:effectLst/>
                <a:latin typeface="Century"/>
                <a:ea typeface="HG丸ｺﾞｼｯｸM-PRO"/>
                <a:cs typeface="Times New Roman"/>
              </a:rPr>
              <a:t>15</a:t>
            </a:r>
            <a:r>
              <a:rPr lang="ja-JP" sz="900" kern="0" spc="-30" dirty="0">
                <a:effectLst/>
                <a:latin typeface="Century"/>
                <a:ea typeface="HG丸ｺﾞｼｯｸM-PRO"/>
                <a:cs typeface="Times New Roman"/>
              </a:rPr>
              <a:t>分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106680" algn="just">
              <a:spcAft>
                <a:spcPts val="0"/>
              </a:spcAft>
            </a:pPr>
            <a:r>
              <a:rPr lang="ja-JP" sz="900" kern="0" spc="-30" dirty="0">
                <a:effectLst/>
                <a:latin typeface="Century"/>
                <a:ea typeface="HG丸ｺﾞｼｯｸM-PRO"/>
                <a:cs typeface="Times New Roman"/>
              </a:rPr>
              <a:t>『</a:t>
            </a:r>
            <a:r>
              <a:rPr lang="ja-JP" sz="900" kern="0" dirty="0">
                <a:effectLst/>
                <a:latin typeface="Century"/>
                <a:ea typeface="HG丸ｺﾞｼｯｸM-PRO"/>
                <a:cs typeface="Times New Roman"/>
              </a:rPr>
              <a:t>市民病院前</a:t>
            </a:r>
            <a:r>
              <a:rPr lang="ja-JP" sz="900" kern="0" spc="-30" dirty="0">
                <a:effectLst/>
                <a:latin typeface="Century"/>
                <a:ea typeface="HG丸ｺﾞｼｯｸM-PRO"/>
                <a:cs typeface="Times New Roman"/>
              </a:rPr>
              <a:t>』下車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900" kern="100" spc="-30" dirty="0">
                <a:effectLst/>
                <a:latin typeface="HG丸ｺﾞｼｯｸM-PRO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900" kern="100" spc="-30" dirty="0">
                <a:effectLst/>
                <a:latin typeface="HG丸ｺﾞｼｯｸM-PRO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13" name="Text Box 391"/>
          <p:cNvSpPr txBox="1">
            <a:spLocks noChangeArrowheads="1"/>
          </p:cNvSpPr>
          <p:nvPr/>
        </p:nvSpPr>
        <p:spPr bwMode="auto">
          <a:xfrm>
            <a:off x="4457815" y="4060255"/>
            <a:ext cx="1809115" cy="66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91440" tIns="20520" rIns="91440" bIns="45720" anchor="t" anchorCtr="0" upright="1">
            <a:noAutofit/>
          </a:bodyPr>
          <a:lstStyle/>
          <a:p>
            <a:pPr indent="114935" algn="just">
              <a:spcAft>
                <a:spcPts val="0"/>
              </a:spcAft>
            </a:pPr>
            <a:r>
              <a:rPr lang="ja-JP" sz="900" b="1" kern="100" dirty="0">
                <a:solidFill>
                  <a:srgbClr val="1F497D"/>
                </a:solidFill>
                <a:effectLst/>
                <a:latin typeface="Century"/>
                <a:ea typeface="HG丸ｺﾞｼｯｸM-PRO"/>
                <a:cs typeface="Times New Roman"/>
              </a:rPr>
              <a:t>〈ＪＲ西広島駅より〉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114300" algn="just">
              <a:spcAft>
                <a:spcPts val="0"/>
              </a:spcAft>
            </a:pPr>
            <a:r>
              <a:rPr lang="ja-JP" sz="900" kern="0" dirty="0">
                <a:effectLst/>
                <a:latin typeface="Century"/>
                <a:ea typeface="HG丸ｺﾞｼｯｸM-PRO"/>
                <a:cs typeface="Times New Roman"/>
              </a:rPr>
              <a:t>【</a:t>
            </a:r>
            <a:r>
              <a:rPr lang="ja-JP" sz="900" kern="0" spc="-30" dirty="0">
                <a:effectLst/>
                <a:latin typeface="Century"/>
                <a:ea typeface="HG丸ｺﾞｼｯｸM-PRO"/>
                <a:cs typeface="Times New Roman"/>
              </a:rPr>
              <a:t>市内電車】約</a:t>
            </a:r>
            <a:r>
              <a:rPr lang="en-US" sz="900" kern="0" spc="-30" dirty="0">
                <a:effectLst/>
                <a:latin typeface="Century"/>
                <a:ea typeface="HG丸ｺﾞｼｯｸM-PRO"/>
                <a:cs typeface="Times New Roman"/>
              </a:rPr>
              <a:t>19</a:t>
            </a:r>
            <a:r>
              <a:rPr lang="ja-JP" sz="900" kern="0" spc="-30" dirty="0">
                <a:effectLst/>
                <a:latin typeface="Century"/>
                <a:ea typeface="HG丸ｺﾞｼｯｸM-PRO"/>
                <a:cs typeface="Times New Roman"/>
              </a:rPr>
              <a:t>分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indent="106680" algn="just">
              <a:spcAft>
                <a:spcPts val="0"/>
              </a:spcAft>
            </a:pPr>
            <a:r>
              <a:rPr lang="ja-JP" sz="900" kern="0" spc="-30" dirty="0">
                <a:effectLst/>
                <a:latin typeface="Century"/>
                <a:ea typeface="HG丸ｺﾞｼｯｸM-PRO"/>
                <a:cs typeface="Times New Roman"/>
              </a:rPr>
              <a:t>『紙屋町西』下車 </a:t>
            </a:r>
            <a:r>
              <a:rPr lang="ja-JP" altLang="en-US" sz="900" kern="0" spc="-30" dirty="0">
                <a:latin typeface="Century"/>
                <a:ea typeface="HG丸ｺﾞｼｯｸM-PRO"/>
                <a:cs typeface="Times New Roman"/>
              </a:rPr>
              <a:t> </a:t>
            </a:r>
            <a:r>
              <a:rPr lang="ja-JP" sz="900" kern="0" spc="-30" dirty="0" smtClean="0">
                <a:effectLst/>
                <a:latin typeface="Century"/>
                <a:ea typeface="HG丸ｺﾞｼｯｸM-PRO"/>
                <a:cs typeface="Times New Roman"/>
              </a:rPr>
              <a:t>徒歩約</a:t>
            </a:r>
            <a:r>
              <a:rPr lang="ja-JP" sz="900" kern="0" spc="-30" dirty="0">
                <a:effectLst/>
                <a:latin typeface="Century"/>
                <a:ea typeface="HG丸ｺﾞｼｯｸM-PRO"/>
                <a:cs typeface="Times New Roman"/>
              </a:rPr>
              <a:t>７分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14" name="AutoShape 359"/>
          <p:cNvSpPr>
            <a:spLocks noChangeArrowheads="1"/>
          </p:cNvSpPr>
          <p:nvPr/>
        </p:nvSpPr>
        <p:spPr bwMode="auto">
          <a:xfrm>
            <a:off x="338571" y="5273105"/>
            <a:ext cx="6186774" cy="291338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rot="0" vert="horz" wrap="square" lIns="91440" tIns="205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5" name="Text Box 327"/>
          <p:cNvSpPr txBox="1">
            <a:spLocks noChangeArrowheads="1"/>
          </p:cNvSpPr>
          <p:nvPr/>
        </p:nvSpPr>
        <p:spPr bwMode="auto">
          <a:xfrm>
            <a:off x="4244455" y="5863655"/>
            <a:ext cx="2136873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91440" tIns="20520" rIns="91440" bIns="4572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00" kern="100" spc="-50" dirty="0">
                <a:solidFill>
                  <a:srgbClr val="002060"/>
                </a:solidFill>
                <a:effectLst/>
                <a:latin typeface="Century"/>
                <a:ea typeface="HG丸ｺﾞｼｯｸM-PRO"/>
                <a:cs typeface="Times New Roman"/>
              </a:rPr>
              <a:t>■ 第１駐車場 （平面）　５８ 台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000" kern="100" spc="-50" dirty="0">
                <a:solidFill>
                  <a:srgbClr val="002060"/>
                </a:solidFill>
                <a:effectLst/>
                <a:latin typeface="Century"/>
                <a:ea typeface="HG丸ｺﾞｼｯｸM-PRO"/>
                <a:cs typeface="Times New Roman"/>
              </a:rPr>
              <a:t>■ 第２駐車場 （立体）１２３ 台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altLang="ja-JP" sz="1000" kern="100" spc="-50" dirty="0" smtClean="0">
                <a:solidFill>
                  <a:srgbClr val="002060"/>
                </a:solidFill>
                <a:effectLst/>
                <a:latin typeface="Century"/>
                <a:ea typeface="HG丸ｺﾞｼｯｸM-PRO"/>
                <a:cs typeface="Times New Roman"/>
              </a:rPr>
              <a:t>      </a:t>
            </a:r>
            <a:r>
              <a:rPr lang="en-US" sz="1000" kern="100" spc="-50" dirty="0" smtClean="0">
                <a:solidFill>
                  <a:srgbClr val="002060"/>
                </a:solidFill>
                <a:effectLst/>
                <a:latin typeface="Century"/>
                <a:ea typeface="HG丸ｺﾞｼｯｸM-PRO"/>
                <a:cs typeface="Times New Roman"/>
              </a:rPr>
              <a:t>    </a:t>
            </a:r>
            <a:r>
              <a:rPr lang="ja-JP" sz="1000" kern="100" spc="-50" dirty="0">
                <a:solidFill>
                  <a:srgbClr val="002060"/>
                </a:solidFill>
                <a:effectLst/>
                <a:latin typeface="Century"/>
                <a:ea typeface="HG丸ｺﾞｼｯｸM-PRO"/>
                <a:cs typeface="Times New Roman"/>
              </a:rPr>
              <a:t>〃　</a:t>
            </a:r>
            <a:r>
              <a:rPr lang="en-US" altLang="ja-JP" sz="1000" kern="100" spc="-50" dirty="0" smtClean="0">
                <a:solidFill>
                  <a:srgbClr val="002060"/>
                </a:solidFill>
                <a:effectLst/>
                <a:latin typeface="Century"/>
                <a:ea typeface="HG丸ｺﾞｼｯｸM-PRO"/>
                <a:cs typeface="Times New Roman"/>
              </a:rPr>
              <a:t>       </a:t>
            </a:r>
            <a:r>
              <a:rPr lang="en-US" sz="1000" kern="100" spc="-50" dirty="0" smtClean="0">
                <a:solidFill>
                  <a:srgbClr val="002060"/>
                </a:solidFill>
                <a:effectLst/>
                <a:latin typeface="Century"/>
                <a:ea typeface="HG丸ｺﾞｼｯｸM-PRO"/>
                <a:cs typeface="Times New Roman"/>
              </a:rPr>
              <a:t>  </a:t>
            </a:r>
            <a:r>
              <a:rPr lang="ja-JP" sz="1000" kern="100" spc="-50" dirty="0">
                <a:solidFill>
                  <a:srgbClr val="002060"/>
                </a:solidFill>
                <a:effectLst/>
                <a:latin typeface="Century"/>
                <a:ea typeface="HG丸ｺﾞｼｯｸM-PRO"/>
                <a:cs typeface="Times New Roman"/>
              </a:rPr>
              <a:t>（平面</a:t>
            </a:r>
            <a:r>
              <a:rPr lang="ja-JP" sz="1000" kern="100" spc="-50" dirty="0" smtClean="0">
                <a:solidFill>
                  <a:srgbClr val="002060"/>
                </a:solidFill>
                <a:effectLst/>
                <a:latin typeface="Century"/>
                <a:ea typeface="HG丸ｺﾞｼｯｸM-PRO"/>
                <a:cs typeface="Times New Roman"/>
              </a:rPr>
              <a:t>）</a:t>
            </a:r>
            <a:r>
              <a:rPr lang="ja-JP" sz="1000" kern="100" spc="-50" dirty="0">
                <a:solidFill>
                  <a:srgbClr val="002060"/>
                </a:solidFill>
                <a:effectLst/>
                <a:latin typeface="Century"/>
                <a:ea typeface="HG丸ｺﾞｼｯｸM-PRO"/>
                <a:cs typeface="Times New Roman"/>
              </a:rPr>
              <a:t>　　９ 台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000" kern="100" spc="-50" dirty="0">
                <a:solidFill>
                  <a:srgbClr val="002060"/>
                </a:solidFill>
                <a:effectLst/>
                <a:latin typeface="Century"/>
                <a:ea typeface="HG丸ｺﾞｼｯｸM-PRO"/>
                <a:cs typeface="Times New Roman"/>
              </a:rPr>
              <a:t>■ 駐輪場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000" kern="100" spc="-50" dirty="0">
                <a:solidFill>
                  <a:srgbClr val="002060"/>
                </a:solidFill>
                <a:effectLst/>
                <a:latin typeface="Century"/>
                <a:ea typeface="HG丸ｺﾞｼｯｸM-PRO"/>
                <a:cs typeface="Times New Roman"/>
              </a:rPr>
              <a:t>　　　バイク　　　　　　５５台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000" kern="100" spc="-50" dirty="0">
                <a:solidFill>
                  <a:srgbClr val="002060"/>
                </a:solidFill>
                <a:effectLst/>
                <a:latin typeface="Century"/>
                <a:ea typeface="HG丸ｺﾞｼｯｸM-PRO"/>
                <a:cs typeface="Times New Roman"/>
              </a:rPr>
              <a:t>　　　自転車　　　　　１６８台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grpSp>
        <p:nvGrpSpPr>
          <p:cNvPr id="16" name="Group 362"/>
          <p:cNvGrpSpPr>
            <a:grpSpLocks/>
          </p:cNvGrpSpPr>
          <p:nvPr/>
        </p:nvGrpSpPr>
        <p:grpSpPr bwMode="auto">
          <a:xfrm>
            <a:off x="632227" y="5432490"/>
            <a:ext cx="1284605" cy="304165"/>
            <a:chOff x="996" y="1791"/>
            <a:chExt cx="2023" cy="479"/>
          </a:xfrm>
        </p:grpSpPr>
        <p:sp>
          <p:nvSpPr>
            <p:cNvPr id="17" name="AutoShape 360"/>
            <p:cNvSpPr>
              <a:spLocks noChangeArrowheads="1"/>
            </p:cNvSpPr>
            <p:nvPr/>
          </p:nvSpPr>
          <p:spPr bwMode="auto">
            <a:xfrm>
              <a:off x="996" y="1795"/>
              <a:ext cx="1809" cy="409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2CDDC"/>
                </a:gs>
                <a:gs pos="50000">
                  <a:srgbClr val="4BACC6"/>
                </a:gs>
                <a:gs pos="100000">
                  <a:srgbClr val="92CDDC"/>
                </a:gs>
              </a:gsLst>
              <a:lin ang="5400000" scaled="1"/>
            </a:gradFill>
            <a:ln w="12700">
              <a:solidFill>
                <a:srgbClr val="4BACC6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/>
              </a:outerShdw>
            </a:effectLst>
          </p:spPr>
          <p:txBody>
            <a:bodyPr rot="0" vert="horz" wrap="square" lIns="91440" tIns="20520" rIns="91440" bIns="4572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18" name="テキスト ボックス 2"/>
            <p:cNvSpPr txBox="1">
              <a:spLocks noChangeArrowheads="1"/>
            </p:cNvSpPr>
            <p:nvPr/>
          </p:nvSpPr>
          <p:spPr bwMode="auto">
            <a:xfrm>
              <a:off x="1205" y="1791"/>
              <a:ext cx="1814" cy="4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1100" kern="100" dirty="0">
                  <a:solidFill>
                    <a:srgbClr val="FFFFFF"/>
                  </a:solidFill>
                  <a:effectLst/>
                  <a:latin typeface="Century"/>
                  <a:ea typeface="HGS創英角ｺﾞｼｯｸUB"/>
                  <a:cs typeface="Times New Roman"/>
                </a:rPr>
                <a:t>駐　車　場</a:t>
              </a:r>
              <a:endParaRPr lang="ja-JP" sz="105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</p:grpSp>
      <p:pic>
        <p:nvPicPr>
          <p:cNvPr id="2052" name="図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25" y="5817096"/>
            <a:ext cx="3537347" cy="2242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-241820" y="118688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1389063" algn="l"/>
              </a:tabLst>
            </a:pPr>
            <a:endParaRPr kumimoji="1" lang="en-US" altLang="ja-JP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1389063" algn="l"/>
              </a:tabLst>
            </a:pPr>
            <a:r>
              <a:rPr kumimoji="1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	</a:t>
            </a:r>
            <a:endParaRPr kumimoji="1" lang="en-US" altLang="ja-JP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1389063" algn="l"/>
              </a:tabLst>
            </a:pPr>
            <a:endParaRPr kumimoji="1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2" name="Rectangle 29"/>
          <p:cNvSpPr>
            <a:spLocks noChangeArrowheads="1"/>
          </p:cNvSpPr>
          <p:nvPr/>
        </p:nvSpPr>
        <p:spPr bwMode="auto">
          <a:xfrm>
            <a:off x="-241820" y="118688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1" lang="ja-JP" altLang="ja-JP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/>
            </a:r>
            <a:br>
              <a:rPr kumimoji="1" lang="ja-JP" altLang="ja-JP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</a:b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28" name="図 2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075" y="8378388"/>
            <a:ext cx="2863850" cy="607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531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2059</TotalTime>
  <Words>77</Words>
  <Application>Microsoft Office PowerPoint</Application>
  <PresentationFormat>A4 210 x 297 mm</PresentationFormat>
  <Paragraphs>49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広島市立病院機構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広島市立病院機構</dc:creator>
  <cp:lastModifiedBy>広島市立病院機構</cp:lastModifiedBy>
  <cp:revision>45</cp:revision>
  <cp:lastPrinted>2020-08-04T05:54:44Z</cp:lastPrinted>
  <dcterms:created xsi:type="dcterms:W3CDTF">2020-07-07T00:06:45Z</dcterms:created>
  <dcterms:modified xsi:type="dcterms:W3CDTF">2022-11-28T01:29:22Z</dcterms:modified>
</cp:coreProperties>
</file>